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package.core-properties+xml" PartName="/docProps/core.xml"/>
  <Override ContentType="application/vnd.openxmlformats-officedocument.extended-properties+xml" PartName="/docProps/app.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6002d4e74b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6002d4e74b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6002d4e74b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6002d4e74b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60b12765ec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60b12765ec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6002d4e74b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6002d4e74b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002d4e74b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6002d4e74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002d4e74b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002d4e74b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6002d4e74b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6002d4e74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6002d4e74b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6002d4e74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002d4e74b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002d4e74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6002d4e74b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6002d4e74b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6002d4e74b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6002d4e74b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arget="../media/image15.jpeg" Type="http://schemas.openxmlformats.org/officeDocument/2006/relationships/image"/><Relationship Id="rId3" Target="../media/image10.jpeg" Type="http://schemas.openxmlformats.org/officeDocument/2006/relationships/image"/><Relationship Id="rId7" Target="../media/image14.jpeg" Type="http://schemas.openxmlformats.org/officeDocument/2006/relationships/image"/><Relationship Id="rId2" Target="../notesSlides/notesSlide11.xml" Type="http://schemas.openxmlformats.org/officeDocument/2006/relationships/notesSlide"/><Relationship Id="rId1" Target="../slideLayouts/slideLayout3.xml" Type="http://schemas.openxmlformats.org/officeDocument/2006/relationships/slideLayout"/><Relationship Id="rId6" Target="../media/image13.jpeg" Type="http://schemas.openxmlformats.org/officeDocument/2006/relationships/image"/><Relationship Id="rId11" Target="../media/image18.jpeg" Type="http://schemas.openxmlformats.org/officeDocument/2006/relationships/image"/><Relationship Id="rId5" Target="../media/image12.jpeg" Type="http://schemas.openxmlformats.org/officeDocument/2006/relationships/image"/><Relationship Id="rId10" Target="../media/image17.jpeg" Type="http://schemas.openxmlformats.org/officeDocument/2006/relationships/image"/><Relationship Id="rId4" Target="../media/image11.jpeg" Type="http://schemas.openxmlformats.org/officeDocument/2006/relationships/image"/><Relationship Id="rId9" Target="../media/image16.jpeg" Type="http://schemas.openxmlformats.org/officeDocument/2006/relationships/image"/></Relationships>
</file>

<file path=ppt/slides/_rels/slide12.xml.rels><?xml version="1.0" encoding="UTF-8" standalone="yes"?>
<Relationships xmlns="http://schemas.openxmlformats.org/package/2006/relationships"><Relationship Id="rId3" Type="http://schemas.openxmlformats.org/officeDocument/2006/relationships/hyperlink" Target="mailto:jscher@gesher-jds.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arget="../media/image2.jpeg" Type="http://schemas.openxmlformats.org/officeDocument/2006/relationships/image"/><Relationship Id="rId2" Target="../notesSlides/notesSlide2.xml" Type="http://schemas.openxmlformats.org/officeDocument/2006/relationships/notesSlide"/><Relationship Id="rId1" Target="../slideLayouts/slideLayout3.xml" Type="http://schemas.openxmlformats.org/officeDocument/2006/relationships/slideLayout"/></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arget="../media/image4.jpeg" Type="http://schemas.openxmlformats.org/officeDocument/2006/relationships/image"/><Relationship Id="rId2" Target="../notesSlides/notesSlide4.xml" Type="http://schemas.openxmlformats.org/officeDocument/2006/relationships/notesSlide"/><Relationship Id="rId1" Target="../slideLayouts/slideLayout3.xml" Type="http://schemas.openxmlformats.org/officeDocument/2006/relationships/slideLayout"/><Relationship Id="rId4" Target="../media/image5.jpeg" Type="http://schemas.openxmlformats.org/officeDocument/2006/relationships/image"/></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3Cpq0hCmW5" TargetMode="External"/><Relationship Id="rId7" Type="http://schemas.openxmlformats.org/officeDocument/2006/relationships/hyperlink" Target="https://www.youtube.com/watch?v=vM6Nap7cLp0"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www.youtube.com/watch?v=R_-brwrfq8g&amp;disable_polymer=true" TargetMode="External"/><Relationship Id="rId5" Type="http://schemas.openxmlformats.org/officeDocument/2006/relationships/hyperlink" Target="https://www.youtube.com/watch?v=PzNOE6fjw7c&amp;feature=youtu.be" TargetMode="External"/><Relationship Id="rId4" Type="http://schemas.openxmlformats.org/officeDocument/2006/relationships/hyperlink" Target="https://youtu.be/Ew9gTZD1L2s" TargetMode="External"/></Relationships>
</file>

<file path=ppt/slides/_rels/slide8.xml.rels><?xml version="1.0" encoding="UTF-8" standalone="yes" ?><Relationships xmlns="http://schemas.openxmlformats.org/package/2006/relationships"><Relationship Id="rId3" Target="../media/image6.png" Type="http://schemas.openxmlformats.org/officeDocument/2006/relationships/image"/><Relationship Id="rId2" Target="../notesSlides/notesSlide8.xml" Type="http://schemas.openxmlformats.org/officeDocument/2006/relationships/notesSlide"/><Relationship Id="rId1" Target="../slideLayouts/slideLayout3.xml" Type="http://schemas.openxmlformats.org/officeDocument/2006/relationships/slideLayout"/><Relationship Id="rId4" Target="../media/image7.jpeg" Type="http://schemas.openxmlformats.org/officeDocument/2006/relationships/image"/></Relationships>
</file>

<file path=ppt/slides/_rels/slide9.xml.rels><?xml version="1.0" encoding="UTF-8" standalone="yes" ?><Relationships xmlns="http://schemas.openxmlformats.org/package/2006/relationships"><Relationship Id="rId3" Target="../media/image8.jpeg" Type="http://schemas.openxmlformats.org/officeDocument/2006/relationships/image"/><Relationship Id="rId2" Target="../notesSlides/notesSlide9.xml" Type="http://schemas.openxmlformats.org/officeDocument/2006/relationships/notesSlide"/><Relationship Id="rId1" Target="../slideLayouts/slideLayout3.xml" Type="http://schemas.openxmlformats.org/officeDocument/2006/relationships/slideLayout"/><Relationship Id="rId5" Target="https://www.wizadjournal.com/gesher2019/?fbclid=IwAR0LZrc6vghx65VrZo14QIrS7S9ajx80WKXANyjkkxxNw4ncvffWKz4WnuU" TargetMode="External" Type="http://schemas.openxmlformats.org/officeDocument/2006/relationships/hyperlink"/><Relationship Id="rId4" Target="../media/image9.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243853" y="0"/>
            <a:ext cx="6656298" cy="51435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227400"/>
            <a:ext cx="8520600" cy="572700"/>
          </a:xfrm>
          <a:prstGeom prst="rect">
            <a:avLst/>
          </a:prstGeom>
        </p:spPr>
        <p:txBody>
          <a:bodyPr spcFirstLastPara="1" wrap="square" lIns="91425" tIns="91425" rIns="91425" bIns="91425" anchor="t" anchorCtr="0">
            <a:noAutofit/>
          </a:bodyPr>
          <a:lstStyle/>
          <a:p>
            <a:pPr marL="0" lvl="0" indent="0" algn="l" rtl="0">
              <a:lnSpc>
                <a:spcPct val="120000"/>
              </a:lnSpc>
              <a:spcBef>
                <a:spcPts val="0"/>
              </a:spcBef>
              <a:spcAft>
                <a:spcPts val="0"/>
              </a:spcAft>
              <a:buNone/>
            </a:pPr>
            <a:r>
              <a:rPr lang="en" sz="1100" b="1">
                <a:highlight>
                  <a:srgbClr val="FFFF00"/>
                </a:highlight>
              </a:rPr>
              <a:t>Gesher JDS Celebrates 36 Years!- to the Press - write a press release and include photos</a:t>
            </a:r>
            <a:endParaRPr sz="1100" b="1">
              <a:highlight>
                <a:srgbClr val="FFFF00"/>
              </a:highlight>
            </a:endParaRPr>
          </a:p>
        </p:txBody>
      </p:sp>
      <p:sp>
        <p:nvSpPr>
          <p:cNvPr id="111" name="Google Shape;111;p22"/>
          <p:cNvSpPr txBox="1">
            <a:spLocks noGrp="1"/>
          </p:cNvSpPr>
          <p:nvPr>
            <p:ph type="body" idx="1"/>
          </p:nvPr>
        </p:nvSpPr>
        <p:spPr>
          <a:xfrm>
            <a:off x="252350" y="560225"/>
            <a:ext cx="8520600" cy="444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00">
                <a:solidFill>
                  <a:schemeClr val="dk1"/>
                </a:solidFill>
              </a:rPr>
              <a:t>On Sunday, April 7th, over 300 community members gathered together at the Hyatt Regency of Tyson’s Corner for Gesher Jewish Day School’s 36th Anniversary Gala. The gala, co-chaired by Dottie Bennett and Ann Bennett honored three incredible educators; Sharon Sherry with the Early Childhood Impact Award (presented by Avi West, Master Educator at The Jewish Federation of Greater Washington), Melanie Eisen with the National Educational Impact Award (presented by Paul Bernstein, CEO of PRIZMAH) and Ann Nachbar with the Israel Education Impact Award (presented by Howard Kohr, CEO of AIPAC and past president of Gesher).  </a:t>
            </a: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000">
                <a:solidFill>
                  <a:schemeClr val="dk1"/>
                </a:solidFill>
              </a:rPr>
              <a:t>In addition to the honorees, special acknowledgement was made to Gesher’s founders.  "Our community honors its founders, the visionaries who got it all started. These visionaries said that a Jewish community is not a complete community without a Jewish Day School.  The idea, the personal commitment and sweat equity that brought us from a classroom at Agudas Achim Congregation in 1982 to a professionalized, 21</a:t>
            </a:r>
            <a:r>
              <a:rPr lang="en" sz="1000" baseline="30000">
                <a:solidFill>
                  <a:schemeClr val="dk1"/>
                </a:solidFill>
              </a:rPr>
              <a:t>st</a:t>
            </a:r>
            <a:r>
              <a:rPr lang="en" sz="1000">
                <a:solidFill>
                  <a:schemeClr val="dk1"/>
                </a:solidFill>
              </a:rPr>
              <a:t> century school of academic excellence, would not be possible without the passion, hard work and tenacity of parents, community leaders and funders… And we would remiss tonight as we gather as a community, if we did not acknowledge the very recent loss of three great members of the Gesher community, Steven Bodzin, Larry Shuman, and our beloved founder Marilyn Davis who so deeply believed in Jewish education. " - Ann Bennett, 36th Anniversary Gala Co-Chair</a:t>
            </a: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000">
                <a:solidFill>
                  <a:schemeClr val="dk1"/>
                </a:solidFill>
              </a:rPr>
              <a:t>"Gesher JDS is known for being an excellent school with a welcoming culture, our neshama (soul) permeates our Northern Virginia (NoVA) Jewish community” Vicki Fishman, Board President. In this spirit and with thanks to a generous alumni parent, all new incoming parents for the fall of 2019 were able to attend the gala at no charge as a celebration and to welcome them to the Gesher community.</a:t>
            </a: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000">
                <a:solidFill>
                  <a:schemeClr val="dk1"/>
                </a:solidFill>
              </a:rPr>
              <a:t>The evening included a stunning musical tribute dedicated to the honorees by Arielle Green, Gesher Class of 2008. Arielle is in her third year at the H.L. Miller Cantorial School at The Jewish Theological Seminary where she is expected to graduate from the cantorial program in 2020. Also elevating the educational and jewish spirit was a musical storytelling performance by local artist Robbie Schaefer.</a:t>
            </a: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000">
                <a:solidFill>
                  <a:schemeClr val="dk1"/>
                </a:solidFill>
              </a:rPr>
              <a:t>As we move into the next 36 years, “Gesher is the hub for Jewish education in Northern Virginia;  as a hub, we have a responsibility to share and leverage our knowledge and educational resources to grow and strengthen our local community." Vicki Fishman, Gesher JDS Board President.  </a:t>
            </a: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0"/>
              </a:spcBef>
              <a:spcAft>
                <a:spcPts val="0"/>
              </a:spcAft>
              <a:buNone/>
            </a:pPr>
            <a:r>
              <a:rPr lang="en" sz="1000">
                <a:solidFill>
                  <a:schemeClr val="dk1"/>
                </a:solidFill>
              </a:rPr>
              <a:t>May we all go from strength to strength.</a:t>
            </a: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0"/>
              </a:spcBef>
              <a:spcAft>
                <a:spcPts val="1600"/>
              </a:spcAft>
              <a:buNone/>
            </a:pPr>
            <a:r>
              <a:rPr lang="en" sz="1000" i="1"/>
              <a:t>Photos attached </a:t>
            </a:r>
            <a:endParaRPr sz="1000"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23"/>
          <p:cNvPicPr preferRelativeResize="0"/>
          <p:nvPr/>
        </p:nvPicPr>
        <p:blipFill>
          <a:blip r:embed="rId3">
            <a:alphaModFix/>
          </a:blip>
          <a:stretch>
            <a:fillRect/>
          </a:stretch>
        </p:blipFill>
        <p:spPr>
          <a:xfrm>
            <a:off x="2306638" y="2243988"/>
            <a:ext cx="2927437" cy="1951625"/>
          </a:xfrm>
          <a:prstGeom prst="rect">
            <a:avLst/>
          </a:prstGeom>
          <a:noFill/>
          <a:ln>
            <a:noFill/>
          </a:ln>
        </p:spPr>
      </p:pic>
      <p:pic>
        <p:nvPicPr>
          <p:cNvPr id="117" name="Google Shape;117;p23"/>
          <p:cNvPicPr preferRelativeResize="0"/>
          <p:nvPr/>
        </p:nvPicPr>
        <p:blipFill>
          <a:blip r:embed="rId4">
            <a:alphaModFix/>
          </a:blip>
          <a:stretch>
            <a:fillRect/>
          </a:stretch>
        </p:blipFill>
        <p:spPr>
          <a:xfrm>
            <a:off x="192300" y="3431100"/>
            <a:ext cx="2419274" cy="1612219"/>
          </a:xfrm>
          <a:prstGeom prst="rect">
            <a:avLst/>
          </a:prstGeom>
          <a:noFill/>
          <a:ln>
            <a:noFill/>
          </a:ln>
        </p:spPr>
      </p:pic>
      <p:pic>
        <p:nvPicPr>
          <p:cNvPr id="118" name="Google Shape;118;p23"/>
          <p:cNvPicPr preferRelativeResize="0"/>
          <p:nvPr/>
        </p:nvPicPr>
        <p:blipFill>
          <a:blip r:embed="rId5">
            <a:alphaModFix/>
          </a:blip>
          <a:stretch>
            <a:fillRect/>
          </a:stretch>
        </p:blipFill>
        <p:spPr>
          <a:xfrm>
            <a:off x="6045725" y="2019275"/>
            <a:ext cx="2748800" cy="1831826"/>
          </a:xfrm>
          <a:prstGeom prst="rect">
            <a:avLst/>
          </a:prstGeom>
          <a:noFill/>
          <a:ln>
            <a:noFill/>
          </a:ln>
        </p:spPr>
      </p:pic>
      <p:pic>
        <p:nvPicPr>
          <p:cNvPr id="119" name="Google Shape;119;p23"/>
          <p:cNvPicPr preferRelativeResize="0"/>
          <p:nvPr/>
        </p:nvPicPr>
        <p:blipFill>
          <a:blip r:embed="rId6">
            <a:alphaModFix/>
          </a:blip>
          <a:stretch>
            <a:fillRect/>
          </a:stretch>
        </p:blipFill>
        <p:spPr>
          <a:xfrm>
            <a:off x="4963700" y="2083538"/>
            <a:ext cx="1369801" cy="2055501"/>
          </a:xfrm>
          <a:prstGeom prst="rect">
            <a:avLst/>
          </a:prstGeom>
          <a:noFill/>
          <a:ln>
            <a:noFill/>
          </a:ln>
        </p:spPr>
      </p:pic>
      <p:pic>
        <p:nvPicPr>
          <p:cNvPr id="120" name="Google Shape;120;p23"/>
          <p:cNvPicPr preferRelativeResize="0"/>
          <p:nvPr/>
        </p:nvPicPr>
        <p:blipFill>
          <a:blip r:embed="rId7">
            <a:alphaModFix/>
          </a:blip>
          <a:stretch>
            <a:fillRect/>
          </a:stretch>
        </p:blipFill>
        <p:spPr>
          <a:xfrm>
            <a:off x="5234076" y="58838"/>
            <a:ext cx="3195299" cy="2129376"/>
          </a:xfrm>
          <a:prstGeom prst="rect">
            <a:avLst/>
          </a:prstGeom>
          <a:noFill/>
          <a:ln>
            <a:noFill/>
          </a:ln>
        </p:spPr>
      </p:pic>
      <p:pic>
        <p:nvPicPr>
          <p:cNvPr id="121" name="Google Shape;121;p23"/>
          <p:cNvPicPr preferRelativeResize="0"/>
          <p:nvPr/>
        </p:nvPicPr>
        <p:blipFill>
          <a:blip r:embed="rId8">
            <a:alphaModFix/>
          </a:blip>
          <a:stretch>
            <a:fillRect/>
          </a:stretch>
        </p:blipFill>
        <p:spPr>
          <a:xfrm>
            <a:off x="131875" y="1866725"/>
            <a:ext cx="2419274" cy="1612200"/>
          </a:xfrm>
          <a:prstGeom prst="rect">
            <a:avLst/>
          </a:prstGeom>
          <a:noFill/>
          <a:ln>
            <a:noFill/>
          </a:ln>
        </p:spPr>
      </p:pic>
      <p:pic>
        <p:nvPicPr>
          <p:cNvPr id="122" name="Google Shape;122;p23"/>
          <p:cNvPicPr preferRelativeResize="0"/>
          <p:nvPr/>
        </p:nvPicPr>
        <p:blipFill>
          <a:blip r:embed="rId9">
            <a:alphaModFix/>
          </a:blip>
          <a:stretch>
            <a:fillRect/>
          </a:stretch>
        </p:blipFill>
        <p:spPr>
          <a:xfrm>
            <a:off x="2027050" y="25"/>
            <a:ext cx="3367274" cy="2243974"/>
          </a:xfrm>
          <a:prstGeom prst="rect">
            <a:avLst/>
          </a:prstGeom>
          <a:noFill/>
          <a:ln>
            <a:noFill/>
          </a:ln>
        </p:spPr>
      </p:pic>
      <p:sp>
        <p:nvSpPr>
          <p:cNvPr id="123" name="Google Shape;123;p23"/>
          <p:cNvSpPr txBox="1"/>
          <p:nvPr/>
        </p:nvSpPr>
        <p:spPr>
          <a:xfrm>
            <a:off x="192300" y="106100"/>
            <a:ext cx="1608900" cy="1612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highlight>
                  <a:srgbClr val="FFFF00"/>
                </a:highlight>
              </a:rPr>
              <a:t>If you don’t document it, </a:t>
            </a:r>
            <a:endParaRPr b="1">
              <a:highlight>
                <a:srgbClr val="FFFF00"/>
              </a:highlight>
            </a:endParaRPr>
          </a:p>
          <a:p>
            <a:pPr marL="0" lvl="0" indent="0" algn="ctr" rtl="0">
              <a:spcBef>
                <a:spcPts val="0"/>
              </a:spcBef>
              <a:spcAft>
                <a:spcPts val="0"/>
              </a:spcAft>
              <a:buNone/>
            </a:pPr>
            <a:r>
              <a:rPr lang="en" b="1">
                <a:highlight>
                  <a:srgbClr val="FFFF00"/>
                </a:highlight>
              </a:rPr>
              <a:t>it didn’t happen! TAKE PHOTOS ALL THE TIME and EVERYWHERE</a:t>
            </a:r>
            <a:endParaRPr b="1">
              <a:highlight>
                <a:srgbClr val="FFFF00"/>
              </a:highlight>
            </a:endParaRPr>
          </a:p>
        </p:txBody>
      </p:sp>
      <p:pic>
        <p:nvPicPr>
          <p:cNvPr id="124" name="Google Shape;124;p23"/>
          <p:cNvPicPr preferRelativeResize="0"/>
          <p:nvPr/>
        </p:nvPicPr>
        <p:blipFill>
          <a:blip r:embed="rId10">
            <a:alphaModFix/>
          </a:blip>
          <a:stretch>
            <a:fillRect/>
          </a:stretch>
        </p:blipFill>
        <p:spPr>
          <a:xfrm>
            <a:off x="6117324" y="3145275"/>
            <a:ext cx="1498675" cy="1998226"/>
          </a:xfrm>
          <a:prstGeom prst="rect">
            <a:avLst/>
          </a:prstGeom>
          <a:noFill/>
          <a:ln>
            <a:noFill/>
          </a:ln>
        </p:spPr>
      </p:pic>
      <p:pic>
        <p:nvPicPr>
          <p:cNvPr id="125" name="Google Shape;125;p23"/>
          <p:cNvPicPr preferRelativeResize="0"/>
          <p:nvPr/>
        </p:nvPicPr>
        <p:blipFill>
          <a:blip r:embed="rId11">
            <a:alphaModFix/>
          </a:blip>
          <a:stretch>
            <a:fillRect/>
          </a:stretch>
        </p:blipFill>
        <p:spPr>
          <a:xfrm>
            <a:off x="7616000" y="3249276"/>
            <a:ext cx="1420675" cy="18942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11700" y="1120025"/>
            <a:ext cx="8520600" cy="346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Questions??</a:t>
            </a:r>
            <a:endParaRPr sz="2400"/>
          </a:p>
          <a:p>
            <a:pPr marL="0" lvl="0" indent="0" algn="ctr" rtl="0">
              <a:spcBef>
                <a:spcPts val="0"/>
              </a:spcBef>
              <a:spcAft>
                <a:spcPts val="0"/>
              </a:spcAft>
              <a:buNone/>
            </a:pPr>
            <a:r>
              <a:rPr lang="en" sz="2400"/>
              <a:t>To discuss milestone events or general development strategies, feel free to reach out!</a:t>
            </a:r>
            <a:endParaRPr sz="2400"/>
          </a:p>
          <a:p>
            <a:pPr marL="0" lvl="0" indent="0" algn="ctr" rtl="0">
              <a:spcBef>
                <a:spcPts val="0"/>
              </a:spcBef>
              <a:spcAft>
                <a:spcPts val="0"/>
              </a:spcAft>
              <a:buNone/>
            </a:pPr>
            <a:endParaRPr sz="2400"/>
          </a:p>
          <a:p>
            <a:pPr marL="0" lvl="0" indent="0" algn="ctr" rtl="0">
              <a:spcBef>
                <a:spcPts val="0"/>
              </a:spcBef>
              <a:spcAft>
                <a:spcPts val="0"/>
              </a:spcAft>
              <a:buNone/>
            </a:pPr>
            <a:r>
              <a:rPr lang="en" sz="2400"/>
              <a:t>Jennifer A.Scher</a:t>
            </a:r>
            <a:endParaRPr sz="2400"/>
          </a:p>
          <a:p>
            <a:pPr marL="0" lvl="0" indent="0" algn="ctr" rtl="0">
              <a:spcBef>
                <a:spcPts val="0"/>
              </a:spcBef>
              <a:spcAft>
                <a:spcPts val="0"/>
              </a:spcAft>
              <a:buNone/>
            </a:pPr>
            <a:r>
              <a:rPr lang="en" sz="2400"/>
              <a:t>Director of Institutional Advancement </a:t>
            </a:r>
            <a:endParaRPr sz="2400"/>
          </a:p>
          <a:p>
            <a:pPr marL="0" lvl="0" indent="0" algn="ctr" rtl="0">
              <a:spcBef>
                <a:spcPts val="0"/>
              </a:spcBef>
              <a:spcAft>
                <a:spcPts val="0"/>
              </a:spcAft>
              <a:buNone/>
            </a:pPr>
            <a:r>
              <a:rPr lang="en" sz="2400"/>
              <a:t>Gesher Jewish Day School </a:t>
            </a:r>
            <a:endParaRPr sz="2400"/>
          </a:p>
          <a:p>
            <a:pPr marL="0" lvl="0" indent="0" algn="ctr" rtl="0">
              <a:spcBef>
                <a:spcPts val="0"/>
              </a:spcBef>
              <a:spcAft>
                <a:spcPts val="0"/>
              </a:spcAft>
              <a:buNone/>
            </a:pPr>
            <a:r>
              <a:rPr lang="en" sz="2400"/>
              <a:t>703-962-9209 </a:t>
            </a:r>
            <a:r>
              <a:rPr lang="en" sz="2400" u="sng">
                <a:solidFill>
                  <a:srgbClr val="9900FF"/>
                </a:solidFill>
                <a:hlinkClick r:id="rId3"/>
              </a:rPr>
              <a:t>jscher@gesher-jds.org</a:t>
            </a:r>
            <a:r>
              <a:rPr lang="en" sz="2400">
                <a:solidFill>
                  <a:srgbClr val="9900FF"/>
                </a:solidFill>
              </a:rPr>
              <a:t>  </a:t>
            </a:r>
            <a:endParaRPr sz="2400">
              <a:solidFill>
                <a:srgbClr val="9900FF"/>
              </a:solidFill>
            </a:endParaRPr>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4337150" y="0"/>
            <a:ext cx="3107400" cy="5143499"/>
          </a:xfrm>
          <a:prstGeom prst="rect">
            <a:avLst/>
          </a:prstGeom>
          <a:noFill/>
          <a:ln>
            <a:noFill/>
          </a:ln>
        </p:spPr>
      </p:pic>
      <p:sp>
        <p:nvSpPr>
          <p:cNvPr id="60" name="Google Shape;60;p14"/>
          <p:cNvSpPr txBox="1"/>
          <p:nvPr/>
        </p:nvSpPr>
        <p:spPr>
          <a:xfrm>
            <a:off x="415700" y="376450"/>
            <a:ext cx="3107400" cy="439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t>Create a buzz! </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If you are celebrating a milestone year, celebrate all year long. </a:t>
            </a:r>
            <a:endParaRPr b="1"/>
          </a:p>
          <a:p>
            <a:pPr marL="0" lvl="0" indent="0" algn="l" rtl="0">
              <a:spcBef>
                <a:spcPts val="0"/>
              </a:spcBef>
              <a:spcAft>
                <a:spcPts val="0"/>
              </a:spcAft>
              <a:buNone/>
            </a:pPr>
            <a:endParaRPr/>
          </a:p>
          <a:p>
            <a:pPr marL="0" lvl="0" indent="0" algn="l" rtl="0">
              <a:spcBef>
                <a:spcPts val="0"/>
              </a:spcBef>
              <a:spcAft>
                <a:spcPts val="0"/>
              </a:spcAft>
              <a:buNone/>
            </a:pPr>
            <a:r>
              <a:rPr lang="en"/>
              <a:t>36 Ways to Get involved RH mailing </a:t>
            </a:r>
            <a:endParaRPr/>
          </a:p>
          <a:p>
            <a:pPr marL="0" lvl="0" indent="0" algn="l" rtl="0">
              <a:spcBef>
                <a:spcPts val="0"/>
              </a:spcBef>
              <a:spcAft>
                <a:spcPts val="0"/>
              </a:spcAft>
              <a:buNone/>
            </a:pPr>
            <a:endParaRPr/>
          </a:p>
          <a:p>
            <a:pPr marL="0" lvl="0" indent="0" algn="l" rtl="0">
              <a:spcBef>
                <a:spcPts val="0"/>
              </a:spcBef>
              <a:spcAft>
                <a:spcPts val="0"/>
              </a:spcAft>
              <a:buNone/>
            </a:pPr>
            <a:r>
              <a:rPr lang="en"/>
              <a:t>Facebook Frame </a:t>
            </a:r>
            <a:endParaRPr/>
          </a:p>
          <a:p>
            <a:pPr marL="0" lvl="0" indent="0" algn="l" rtl="0">
              <a:spcBef>
                <a:spcPts val="0"/>
              </a:spcBef>
              <a:spcAft>
                <a:spcPts val="0"/>
              </a:spcAft>
              <a:buNone/>
            </a:pPr>
            <a:endParaRPr/>
          </a:p>
          <a:p>
            <a:pPr marL="0" lvl="0" indent="0" algn="l" rtl="0">
              <a:spcBef>
                <a:spcPts val="0"/>
              </a:spcBef>
              <a:spcAft>
                <a:spcPts val="0"/>
              </a:spcAft>
              <a:buNone/>
            </a:pPr>
            <a:r>
              <a:rPr lang="en"/>
              <a:t>We also use Instagram, Twitter, Snapchat.</a:t>
            </a:r>
            <a:endParaRPr/>
          </a:p>
          <a:p>
            <a:pPr marL="0" lvl="0" indent="0" algn="l" rtl="0">
              <a:spcBef>
                <a:spcPts val="0"/>
              </a:spcBef>
              <a:spcAft>
                <a:spcPts val="0"/>
              </a:spcAft>
              <a:buNone/>
            </a:pPr>
            <a:endParaRPr/>
          </a:p>
          <a:p>
            <a:pPr marL="0" lvl="0" indent="0" algn="l" rtl="0">
              <a:spcBef>
                <a:spcPts val="0"/>
              </a:spcBef>
              <a:spcAft>
                <a:spcPts val="0"/>
              </a:spcAft>
              <a:buNone/>
            </a:pPr>
            <a:r>
              <a:rPr lang="en"/>
              <a:t>Giving Tuesday had a 24 hour matching gift </a:t>
            </a:r>
            <a:endParaRPr/>
          </a:p>
          <a:p>
            <a:pPr marL="0" lvl="0" indent="0" algn="l" rtl="0">
              <a:spcBef>
                <a:spcPts val="0"/>
              </a:spcBef>
              <a:spcAft>
                <a:spcPts val="0"/>
              </a:spcAft>
              <a:buNone/>
            </a:pPr>
            <a:endParaRPr/>
          </a:p>
          <a:p>
            <a:pPr marL="0" lvl="0" indent="0" algn="l" rtl="0">
              <a:spcBef>
                <a:spcPts val="0"/>
              </a:spcBef>
              <a:spcAft>
                <a:spcPts val="0"/>
              </a:spcAft>
              <a:buNone/>
            </a:pPr>
            <a:r>
              <a:rPr lang="en"/>
              <a:t>Founders Breakfast </a:t>
            </a:r>
            <a:endParaRPr/>
          </a:p>
          <a:p>
            <a:pPr marL="0" lvl="0" indent="0" algn="l" rtl="0">
              <a:spcBef>
                <a:spcPts val="0"/>
              </a:spcBef>
              <a:spcAft>
                <a:spcPts val="0"/>
              </a:spcAft>
              <a:buNone/>
            </a:pPr>
            <a:endParaRPr/>
          </a:p>
          <a:p>
            <a:pPr marL="0" lvl="0" indent="0" algn="l" rtl="0">
              <a:spcBef>
                <a:spcPts val="0"/>
              </a:spcBef>
              <a:spcAft>
                <a:spcPts val="0"/>
              </a:spcAft>
              <a:buNone/>
            </a:pPr>
            <a:r>
              <a:rPr lang="en"/>
              <a:t>Gala</a:t>
            </a:r>
            <a:endParaRPr/>
          </a:p>
          <a:p>
            <a:pPr marL="0" lvl="0" indent="0" algn="l" rtl="0">
              <a:spcBef>
                <a:spcPts val="0"/>
              </a:spcBef>
              <a:spcAft>
                <a:spcPts val="0"/>
              </a:spcAft>
              <a:buNone/>
            </a:pPr>
            <a:endParaRPr/>
          </a:p>
          <a:p>
            <a:pPr marL="0" lvl="0" indent="0" algn="l" rtl="0">
              <a:spcBef>
                <a:spcPts val="0"/>
              </a:spcBef>
              <a:spcAft>
                <a:spcPts val="0"/>
              </a:spcAft>
              <a:buNone/>
            </a:pPr>
            <a:r>
              <a:rPr lang="en"/>
              <a:t>Annual Meeting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1600"/>
              </a:spcAft>
              <a:buNone/>
            </a:pPr>
            <a:endParaRPr/>
          </a:p>
        </p:txBody>
      </p:sp>
      <p:pic>
        <p:nvPicPr>
          <p:cNvPr id="66" name="Google Shape;66;p15"/>
          <p:cNvPicPr preferRelativeResize="0"/>
          <p:nvPr/>
        </p:nvPicPr>
        <p:blipFill>
          <a:blip r:embed="rId3">
            <a:alphaModFix/>
          </a:blip>
          <a:stretch>
            <a:fillRect/>
          </a:stretch>
        </p:blipFill>
        <p:spPr>
          <a:xfrm>
            <a:off x="2567678" y="0"/>
            <a:ext cx="4008643" cy="514349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1" name="Google Shape;71;p16"/>
          <p:cNvPicPr preferRelativeResize="0"/>
          <p:nvPr/>
        </p:nvPicPr>
        <p:blipFill>
          <a:blip r:embed="rId3">
            <a:alphaModFix/>
          </a:blip>
          <a:stretch>
            <a:fillRect/>
          </a:stretch>
        </p:blipFill>
        <p:spPr>
          <a:xfrm>
            <a:off x="5388225" y="576650"/>
            <a:ext cx="3204863" cy="3820974"/>
          </a:xfrm>
          <a:prstGeom prst="rect">
            <a:avLst/>
          </a:prstGeom>
          <a:noFill/>
          <a:ln>
            <a:noFill/>
          </a:ln>
        </p:spPr>
      </p:pic>
      <p:pic>
        <p:nvPicPr>
          <p:cNvPr id="72" name="Google Shape;72;p16"/>
          <p:cNvPicPr preferRelativeResize="0"/>
          <p:nvPr/>
        </p:nvPicPr>
        <p:blipFill>
          <a:blip r:embed="rId4">
            <a:alphaModFix/>
          </a:blip>
          <a:stretch>
            <a:fillRect/>
          </a:stretch>
        </p:blipFill>
        <p:spPr>
          <a:xfrm>
            <a:off x="185375" y="449150"/>
            <a:ext cx="4938349" cy="39981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Is this a friendraiser or a fundraiser?	</a:t>
            </a:r>
            <a:endParaRPr/>
          </a:p>
        </p:txBody>
      </p:sp>
      <p:sp>
        <p:nvSpPr>
          <p:cNvPr id="78" name="Google Shape;78;p17"/>
          <p:cNvSpPr txBox="1">
            <a:spLocks noGrp="1"/>
          </p:cNvSpPr>
          <p:nvPr>
            <p:ph type="body" idx="1"/>
          </p:nvPr>
        </p:nvSpPr>
        <p:spPr>
          <a:xfrm>
            <a:off x="311700" y="1152475"/>
            <a:ext cx="8520600" cy="380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rgbClr val="000000"/>
                </a:solidFill>
              </a:rPr>
              <a:t>The year was full of friendraising, but the gala was a fundraiser with a friendraiser component. </a:t>
            </a: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0" lvl="0" indent="0" algn="l" rtl="0">
              <a:lnSpc>
                <a:spcPct val="100000"/>
              </a:lnSpc>
              <a:spcBef>
                <a:spcPts val="0"/>
              </a:spcBef>
              <a:spcAft>
                <a:spcPts val="0"/>
              </a:spcAft>
              <a:buNone/>
            </a:pPr>
            <a:r>
              <a:rPr lang="en" sz="1200">
                <a:solidFill>
                  <a:srgbClr val="000000"/>
                </a:solidFill>
              </a:rPr>
              <a:t>The 36th Anniversary gala was the highest grossing gala in Gesher’s history. </a:t>
            </a:r>
            <a:endParaRPr sz="1200">
              <a:solidFill>
                <a:srgbClr val="000000"/>
              </a:solidFill>
            </a:endParaRPr>
          </a:p>
          <a:p>
            <a:pPr marL="0" lvl="0" indent="0" algn="l" rtl="0">
              <a:lnSpc>
                <a:spcPct val="100000"/>
              </a:lnSpc>
              <a:spcBef>
                <a:spcPts val="0"/>
              </a:spcBef>
              <a:spcAft>
                <a:spcPts val="0"/>
              </a:spcAft>
              <a:buNone/>
            </a:pPr>
            <a:r>
              <a:rPr lang="en" sz="1200">
                <a:solidFill>
                  <a:schemeClr val="dk1"/>
                </a:solidFill>
              </a:rPr>
              <a:t>In 2016, our gala grossed $90K with 250 attendees</a:t>
            </a:r>
            <a:endParaRPr sz="1200">
              <a:solidFill>
                <a:schemeClr val="dk1"/>
              </a:solidFill>
            </a:endParaRPr>
          </a:p>
          <a:p>
            <a:pPr marL="0" lvl="0" indent="0" algn="l" rtl="0">
              <a:lnSpc>
                <a:spcPct val="100000"/>
              </a:lnSpc>
              <a:spcBef>
                <a:spcPts val="0"/>
              </a:spcBef>
              <a:spcAft>
                <a:spcPts val="0"/>
              </a:spcAft>
              <a:buNone/>
            </a:pPr>
            <a:r>
              <a:rPr lang="en" sz="1200">
                <a:solidFill>
                  <a:schemeClr val="dk1"/>
                </a:solidFill>
              </a:rPr>
              <a:t>In 2019, our gala grossed $313,366 with 305 attendees</a:t>
            </a:r>
            <a:endParaRPr sz="1200">
              <a:solidFill>
                <a:schemeClr val="dk1"/>
              </a:solidFill>
            </a:endParaRPr>
          </a:p>
          <a:p>
            <a:pPr marL="0" lvl="0" indent="0" algn="l" rtl="0">
              <a:lnSpc>
                <a:spcPct val="100000"/>
              </a:lnSpc>
              <a:spcBef>
                <a:spcPts val="0"/>
              </a:spcBef>
              <a:spcAft>
                <a:spcPts val="0"/>
              </a:spcAft>
              <a:buNone/>
            </a:pPr>
            <a:endParaRPr sz="1100">
              <a:solidFill>
                <a:schemeClr val="dk1"/>
              </a:solidFill>
            </a:endParaRPr>
          </a:p>
          <a:p>
            <a:pPr marL="457200" lvl="0" indent="-304800" algn="l" rtl="0">
              <a:lnSpc>
                <a:spcPct val="100000"/>
              </a:lnSpc>
              <a:spcBef>
                <a:spcPts val="0"/>
              </a:spcBef>
              <a:spcAft>
                <a:spcPts val="0"/>
              </a:spcAft>
              <a:buClr>
                <a:srgbClr val="000000"/>
              </a:buClr>
              <a:buSzPts val="1200"/>
              <a:buChar char="●"/>
            </a:pPr>
            <a:r>
              <a:rPr lang="en" sz="1200">
                <a:solidFill>
                  <a:srgbClr val="000000"/>
                </a:solidFill>
              </a:rPr>
              <a:t>Parent Ambassadors for every grade and every demographic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 sz="1200">
                <a:solidFill>
                  <a:srgbClr val="000000"/>
                </a:solidFill>
              </a:rPr>
              <a:t>We encouraged parents who could purchase a full table to invite other families to their table. </a:t>
            </a:r>
            <a:endParaRPr sz="1200">
              <a:solidFill>
                <a:srgbClr val="000000"/>
              </a:solidFill>
            </a:endParaRPr>
          </a:p>
          <a:p>
            <a:pPr marL="914400" lvl="1" indent="-304800" algn="l" rtl="0">
              <a:lnSpc>
                <a:spcPct val="100000"/>
              </a:lnSpc>
              <a:spcBef>
                <a:spcPts val="0"/>
              </a:spcBef>
              <a:spcAft>
                <a:spcPts val="0"/>
              </a:spcAft>
              <a:buClr>
                <a:srgbClr val="000000"/>
              </a:buClr>
              <a:buSzPts val="1200"/>
              <a:buChar char="○"/>
            </a:pPr>
            <a:r>
              <a:rPr lang="en" sz="1200">
                <a:solidFill>
                  <a:srgbClr val="000000"/>
                </a:solidFill>
              </a:rPr>
              <a:t>Even if their ticket was paid for by the table, most made their own gift.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 sz="1200">
                <a:solidFill>
                  <a:srgbClr val="000000"/>
                </a:solidFill>
              </a:rPr>
              <a:t>A generous alumni parent paid for two extra tables to ensure that every incoming Gesher parent (who had applied/enrolled for the coming school year) received a complimentary ticket to welcome them into the Gesher community. This was a huge success.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 sz="1200">
                <a:solidFill>
                  <a:srgbClr val="000000"/>
                </a:solidFill>
              </a:rPr>
              <a:t>Agency Executives from specific partner agencies were invited on a courtesy ticket with guest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 sz="1200">
                <a:solidFill>
                  <a:srgbClr val="000000"/>
                </a:solidFill>
              </a:rPr>
              <a:t>Faculty attended for free, guests at couvert rate.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 sz="1200">
                <a:solidFill>
                  <a:srgbClr val="000000"/>
                </a:solidFill>
              </a:rPr>
              <a:t>Corporate and Private sponsorships available at many levels. </a:t>
            </a:r>
            <a:endParaRPr sz="1200">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74EA7"/>
        </a:solidFill>
        <a:effectLst/>
      </p:bgPr>
    </p:bg>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200">
                <a:solidFill>
                  <a:srgbClr val="FFFFFF"/>
                </a:solidFill>
              </a:rPr>
              <a:t>36th Anniversary Gala Committee</a:t>
            </a:r>
            <a:r>
              <a:rPr lang="en" sz="2200"/>
              <a:t> </a:t>
            </a:r>
            <a:endParaRPr/>
          </a:p>
        </p:txBody>
      </p:sp>
      <p:sp>
        <p:nvSpPr>
          <p:cNvPr id="84" name="Google Shape;84;p18"/>
          <p:cNvSpPr txBox="1">
            <a:spLocks noGrp="1"/>
          </p:cNvSpPr>
          <p:nvPr>
            <p:ph type="body" idx="1"/>
          </p:nvPr>
        </p:nvSpPr>
        <p:spPr>
          <a:xfrm>
            <a:off x="311700" y="1152475"/>
            <a:ext cx="3038400" cy="36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Gala Co-Chairs</a:t>
            </a:r>
            <a:endParaRPr sz="900" b="1">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Dottie Bennett and Ann Bennett</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 </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VP of Fundraising</a:t>
            </a:r>
            <a:endParaRPr sz="900" b="1">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Susan Haus</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 </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VP of Development</a:t>
            </a:r>
            <a:endParaRPr sz="900" b="1">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Julie Wallick</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 </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President of the Board</a:t>
            </a:r>
            <a:endParaRPr sz="900" b="1">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Vicki Fishman</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 </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Alumni Outreach</a:t>
            </a:r>
            <a:endParaRPr sz="900" b="1">
              <a:solidFill>
                <a:srgbClr val="FFFFFF"/>
              </a:solidFill>
              <a:latin typeface="Verdana"/>
              <a:ea typeface="Verdana"/>
              <a:cs typeface="Verdana"/>
              <a:sym typeface="Verdana"/>
            </a:endParaRPr>
          </a:p>
          <a:p>
            <a:pPr marL="0" lvl="0" indent="0" algn="l" rtl="0">
              <a:spcBef>
                <a:spcPts val="0"/>
              </a:spcBef>
              <a:spcAft>
                <a:spcPts val="0"/>
              </a:spcAft>
              <a:buNone/>
            </a:pPr>
            <a:r>
              <a:rPr lang="en" sz="900">
                <a:solidFill>
                  <a:srgbClr val="FFFFFF"/>
                </a:solidFill>
                <a:latin typeface="Verdana"/>
                <a:ea typeface="Verdana"/>
                <a:cs typeface="Verdana"/>
                <a:sym typeface="Verdana"/>
              </a:rPr>
              <a:t>Sharon Rosenblatt and Marnie Kremer</a:t>
            </a:r>
            <a:endParaRPr sz="900">
              <a:solidFill>
                <a:srgbClr val="FFFFFF"/>
              </a:solidFill>
              <a:latin typeface="Verdana"/>
              <a:ea typeface="Verdana"/>
              <a:cs typeface="Verdana"/>
              <a:sym typeface="Verdana"/>
            </a:endParaRPr>
          </a:p>
          <a:p>
            <a:pPr marL="0" lvl="0" indent="0" algn="l" rtl="0">
              <a:spcBef>
                <a:spcPts val="0"/>
              </a:spcBef>
              <a:spcAft>
                <a:spcPts val="0"/>
              </a:spcAft>
              <a:buNone/>
            </a:pPr>
            <a:endParaRPr sz="900">
              <a:solidFill>
                <a:srgbClr val="FFFFFF"/>
              </a:solidFill>
              <a:latin typeface="Verdana"/>
              <a:ea typeface="Verdana"/>
              <a:cs typeface="Verdana"/>
              <a:sym typeface="Verdana"/>
            </a:endParaRPr>
          </a:p>
          <a:p>
            <a:pPr marL="0" lvl="0" indent="0" algn="l" rtl="0">
              <a:spcBef>
                <a:spcPts val="0"/>
              </a:spcBef>
              <a:spcAft>
                <a:spcPts val="0"/>
              </a:spcAft>
              <a:buNone/>
            </a:pPr>
            <a:r>
              <a:rPr lang="en" sz="900" b="1">
                <a:solidFill>
                  <a:srgbClr val="FFFFFF"/>
                </a:solidFill>
                <a:latin typeface="Verdana"/>
                <a:ea typeface="Verdana"/>
                <a:cs typeface="Verdana"/>
                <a:sym typeface="Verdana"/>
              </a:rPr>
              <a:t>Head of School</a:t>
            </a:r>
            <a:endParaRPr sz="900" b="1">
              <a:solidFill>
                <a:srgbClr val="FFFFFF"/>
              </a:solidFill>
              <a:latin typeface="Verdana"/>
              <a:ea typeface="Verdana"/>
              <a:cs typeface="Verdana"/>
              <a:sym typeface="Verdana"/>
            </a:endParaRPr>
          </a:p>
          <a:p>
            <a:pPr marL="0" lvl="0" indent="0" algn="l" rtl="0">
              <a:spcBef>
                <a:spcPts val="0"/>
              </a:spcBef>
              <a:spcAft>
                <a:spcPts val="0"/>
              </a:spcAft>
              <a:buNone/>
            </a:pPr>
            <a:r>
              <a:rPr lang="en" sz="900">
                <a:solidFill>
                  <a:srgbClr val="FFFFFF"/>
                </a:solidFill>
                <a:latin typeface="Verdana"/>
                <a:ea typeface="Verdana"/>
                <a:cs typeface="Verdana"/>
                <a:sym typeface="Verdana"/>
              </a:rPr>
              <a:t>Dan Finkel</a:t>
            </a:r>
            <a:endParaRPr sz="900">
              <a:solidFill>
                <a:srgbClr val="FFFFFF"/>
              </a:solidFill>
              <a:latin typeface="Verdana"/>
              <a:ea typeface="Verdana"/>
              <a:cs typeface="Verdana"/>
              <a:sym typeface="Verdana"/>
            </a:endParaRPr>
          </a:p>
          <a:p>
            <a:pPr marL="0" lvl="0" indent="0" algn="l" rtl="0">
              <a:spcBef>
                <a:spcPts val="0"/>
              </a:spcBef>
              <a:spcAft>
                <a:spcPts val="0"/>
              </a:spcAft>
              <a:buNone/>
            </a:pPr>
            <a:endParaRPr sz="900">
              <a:solidFill>
                <a:srgbClr val="FFFFFF"/>
              </a:solidFill>
              <a:latin typeface="Verdana"/>
              <a:ea typeface="Verdana"/>
              <a:cs typeface="Verdana"/>
              <a:sym typeface="Verdana"/>
            </a:endParaRPr>
          </a:p>
          <a:p>
            <a:pPr marL="0" lvl="0" indent="0" algn="l" rtl="0">
              <a:spcBef>
                <a:spcPts val="0"/>
              </a:spcBef>
              <a:spcAft>
                <a:spcPts val="0"/>
              </a:spcAft>
              <a:buNone/>
            </a:pPr>
            <a:r>
              <a:rPr lang="en" sz="900" b="1">
                <a:solidFill>
                  <a:srgbClr val="FFFFFF"/>
                </a:solidFill>
                <a:latin typeface="Verdana"/>
                <a:ea typeface="Verdana"/>
                <a:cs typeface="Verdana"/>
                <a:sym typeface="Verdana"/>
              </a:rPr>
              <a:t>Director of Development </a:t>
            </a:r>
            <a:endParaRPr sz="900" b="1">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rgbClr val="FFFFFF"/>
                </a:solidFill>
                <a:latin typeface="Verdana"/>
                <a:ea typeface="Verdana"/>
                <a:cs typeface="Verdana"/>
                <a:sym typeface="Verdana"/>
              </a:rPr>
              <a:t>Jennifer Scher </a:t>
            </a:r>
            <a:endParaRPr sz="900">
              <a:solidFill>
                <a:srgbClr val="FFFFFF"/>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900">
                <a:solidFill>
                  <a:schemeClr val="dk1"/>
                </a:solidFill>
                <a:latin typeface="Verdana"/>
                <a:ea typeface="Verdana"/>
                <a:cs typeface="Verdana"/>
                <a:sym typeface="Verdana"/>
              </a:rPr>
              <a:t> </a:t>
            </a:r>
            <a:endParaRPr sz="900">
              <a:solidFill>
                <a:schemeClr val="dk1"/>
              </a:solidFill>
              <a:latin typeface="Verdana"/>
              <a:ea typeface="Verdana"/>
              <a:cs typeface="Verdana"/>
              <a:sym typeface="Verdana"/>
            </a:endParaRPr>
          </a:p>
          <a:p>
            <a:pPr marL="0" lvl="0" indent="0" algn="l" rtl="0">
              <a:spcBef>
                <a:spcPts val="0"/>
              </a:spcBef>
              <a:spcAft>
                <a:spcPts val="1600"/>
              </a:spcAft>
              <a:buNone/>
            </a:pPr>
            <a:endParaRPr/>
          </a:p>
        </p:txBody>
      </p:sp>
      <p:sp>
        <p:nvSpPr>
          <p:cNvPr id="85" name="Google Shape;85;p18"/>
          <p:cNvSpPr txBox="1"/>
          <p:nvPr/>
        </p:nvSpPr>
        <p:spPr>
          <a:xfrm>
            <a:off x="4167800" y="1180350"/>
            <a:ext cx="4664400" cy="228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900">
              <a:solidFill>
                <a:schemeClr val="dk1"/>
              </a:solidFill>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Gala Grade Captains</a:t>
            </a:r>
            <a:endParaRPr sz="900" b="1">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Gan Katan (Jr. Kindergarten): </a:t>
            </a:r>
            <a:r>
              <a:rPr lang="en" sz="900">
                <a:solidFill>
                  <a:srgbClr val="FFFFFF"/>
                </a:solidFill>
                <a:latin typeface="Verdana"/>
                <a:ea typeface="Verdana"/>
                <a:cs typeface="Verdana"/>
                <a:sym typeface="Verdana"/>
              </a:rPr>
              <a:t>Revital Melech and Sam Rubin</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Gan (Kindergarten):</a:t>
            </a:r>
            <a:r>
              <a:rPr lang="en" sz="900">
                <a:solidFill>
                  <a:srgbClr val="FFFFFF"/>
                </a:solidFill>
                <a:latin typeface="Verdana"/>
                <a:ea typeface="Verdana"/>
                <a:cs typeface="Verdana"/>
                <a:sym typeface="Verdana"/>
              </a:rPr>
              <a:t> Julie Toni and Joy Betaharon</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Kitah Alef (1st grade):</a:t>
            </a:r>
            <a:r>
              <a:rPr lang="en" sz="900">
                <a:solidFill>
                  <a:srgbClr val="FFFFFF"/>
                </a:solidFill>
                <a:latin typeface="Verdana"/>
                <a:ea typeface="Verdana"/>
                <a:cs typeface="Verdana"/>
                <a:sym typeface="Verdana"/>
              </a:rPr>
              <a:t> Laura and Daniel Strouse</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Kitah Bet (2nd grade):</a:t>
            </a:r>
            <a:r>
              <a:rPr lang="en" sz="900">
                <a:solidFill>
                  <a:srgbClr val="FFFFFF"/>
                </a:solidFill>
                <a:latin typeface="Verdana"/>
                <a:ea typeface="Verdana"/>
                <a:cs typeface="Verdana"/>
                <a:sym typeface="Verdana"/>
              </a:rPr>
              <a:t> Amy Lummer</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Kitah Gimel (3rd grade):</a:t>
            </a:r>
            <a:r>
              <a:rPr lang="en" sz="900">
                <a:solidFill>
                  <a:srgbClr val="FFFFFF"/>
                </a:solidFill>
                <a:latin typeface="Verdana"/>
                <a:ea typeface="Verdana"/>
                <a:cs typeface="Verdana"/>
                <a:sym typeface="Verdana"/>
              </a:rPr>
              <a:t> Francine and Jeff Rossen</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Kitah Dalet (4th grade):</a:t>
            </a:r>
            <a:r>
              <a:rPr lang="en" sz="900">
                <a:solidFill>
                  <a:srgbClr val="FFFFFF"/>
                </a:solidFill>
                <a:latin typeface="Verdana"/>
                <a:ea typeface="Verdana"/>
                <a:cs typeface="Verdana"/>
                <a:sym typeface="Verdana"/>
              </a:rPr>
              <a:t> Bianchi Suarez and Jamie Tabb</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Kitah Hay(5th grade):</a:t>
            </a:r>
            <a:r>
              <a:rPr lang="en" sz="900">
                <a:solidFill>
                  <a:srgbClr val="FFFFFF"/>
                </a:solidFill>
                <a:latin typeface="Verdana"/>
                <a:ea typeface="Verdana"/>
                <a:cs typeface="Verdana"/>
                <a:sym typeface="Verdana"/>
              </a:rPr>
              <a:t> Denise Michel and David Stein</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Kitah Vav (6th grade):</a:t>
            </a:r>
            <a:r>
              <a:rPr lang="en" sz="900">
                <a:solidFill>
                  <a:srgbClr val="FFFFFF"/>
                </a:solidFill>
                <a:latin typeface="Verdana"/>
                <a:ea typeface="Verdana"/>
                <a:cs typeface="Verdana"/>
                <a:sym typeface="Verdana"/>
              </a:rPr>
              <a:t> Micky and David Littman</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Clr>
                <a:schemeClr val="dk1"/>
              </a:buClr>
              <a:buSzPts val="1100"/>
              <a:buFont typeface="Arial"/>
              <a:buNone/>
            </a:pPr>
            <a:r>
              <a:rPr lang="en" sz="900" b="1">
                <a:solidFill>
                  <a:srgbClr val="FFFFFF"/>
                </a:solidFill>
                <a:latin typeface="Verdana"/>
                <a:ea typeface="Verdana"/>
                <a:cs typeface="Verdana"/>
                <a:sym typeface="Verdana"/>
              </a:rPr>
              <a:t>Kitah Zayin (7th grade):</a:t>
            </a:r>
            <a:r>
              <a:rPr lang="en" sz="900">
                <a:solidFill>
                  <a:srgbClr val="FFFFFF"/>
                </a:solidFill>
                <a:latin typeface="Verdana"/>
                <a:ea typeface="Verdana"/>
                <a:cs typeface="Verdana"/>
                <a:sym typeface="Verdana"/>
              </a:rPr>
              <a:t> Philip and Rachel Blumenthal</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None/>
            </a:pPr>
            <a:r>
              <a:rPr lang="en" sz="900" b="1">
                <a:solidFill>
                  <a:srgbClr val="FFFFFF"/>
                </a:solidFill>
                <a:latin typeface="Verdana"/>
                <a:ea typeface="Verdana"/>
                <a:cs typeface="Verdana"/>
                <a:sym typeface="Verdana"/>
              </a:rPr>
              <a:t>Kitah Chet (8th grade):</a:t>
            </a:r>
            <a:r>
              <a:rPr lang="en" sz="900">
                <a:solidFill>
                  <a:srgbClr val="FFFFFF"/>
                </a:solidFill>
                <a:latin typeface="Verdana"/>
                <a:ea typeface="Verdana"/>
                <a:cs typeface="Verdana"/>
                <a:sym typeface="Verdana"/>
              </a:rPr>
              <a:t> Heidi Freeman</a:t>
            </a: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None/>
            </a:pPr>
            <a:endParaRPr sz="900">
              <a:solidFill>
                <a:srgbClr val="FFFFFF"/>
              </a:solidFill>
              <a:latin typeface="Verdana"/>
              <a:ea typeface="Verdana"/>
              <a:cs typeface="Verdana"/>
              <a:sym typeface="Verdana"/>
            </a:endParaRPr>
          </a:p>
          <a:p>
            <a:pPr marL="0" lvl="0" indent="457200" algn="l" rtl="0">
              <a:lnSpc>
                <a:spcPct val="115000"/>
              </a:lnSpc>
              <a:spcBef>
                <a:spcPts val="0"/>
              </a:spcBef>
              <a:spcAft>
                <a:spcPts val="0"/>
              </a:spcAft>
              <a:buNone/>
            </a:pPr>
            <a:endParaRPr sz="900">
              <a:solidFill>
                <a:srgbClr val="FFFFFF"/>
              </a:solidFill>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endParaRPr sz="900">
              <a:solidFill>
                <a:srgbClr val="FFFFFF"/>
              </a:solidFill>
              <a:latin typeface="Verdana"/>
              <a:ea typeface="Verdana"/>
              <a:cs typeface="Verdana"/>
              <a:sym typeface="Verdana"/>
            </a:endParaRPr>
          </a:p>
        </p:txBody>
      </p:sp>
      <p:sp>
        <p:nvSpPr>
          <p:cNvPr id="86" name="Google Shape;86;p18"/>
          <p:cNvSpPr txBox="1"/>
          <p:nvPr/>
        </p:nvSpPr>
        <p:spPr>
          <a:xfrm>
            <a:off x="4438175" y="3495525"/>
            <a:ext cx="4042200" cy="126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FF00"/>
                </a:highlight>
              </a:rPr>
              <a:t>We also hired an event planner!</a:t>
            </a:r>
            <a:r>
              <a:rPr lang="en"/>
              <a:t> </a:t>
            </a:r>
            <a:endParaRPr/>
          </a:p>
          <a:p>
            <a:pPr marL="457200" lvl="0" indent="0" algn="l" rtl="0">
              <a:spcBef>
                <a:spcPts val="0"/>
              </a:spcBef>
              <a:spcAft>
                <a:spcPts val="0"/>
              </a:spcAft>
              <a:buNone/>
            </a:pPr>
            <a:r>
              <a:rPr lang="en">
                <a:solidFill>
                  <a:srgbClr val="FFFFFF"/>
                </a:solidFill>
              </a:rPr>
              <a:t>Let the event planner interact with the caterer, rentals, video equipment, set-up, entertainment. It will save your sanity.</a:t>
            </a:r>
            <a:r>
              <a:rPr lang="en"/>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105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Videos </a:t>
            </a:r>
            <a:endParaRPr/>
          </a:p>
          <a:p>
            <a:pPr marL="0" lvl="0" indent="0" algn="l" rtl="0">
              <a:spcBef>
                <a:spcPts val="0"/>
              </a:spcBef>
              <a:spcAft>
                <a:spcPts val="0"/>
              </a:spcAft>
              <a:buNone/>
            </a:pPr>
            <a:r>
              <a:rPr lang="en"/>
              <a:t>Use your money wisely and for multiple purposes</a:t>
            </a:r>
            <a:endParaRPr/>
          </a:p>
        </p:txBody>
      </p:sp>
      <p:sp>
        <p:nvSpPr>
          <p:cNvPr id="92" name="Google Shape;92;p19"/>
          <p:cNvSpPr txBox="1">
            <a:spLocks noGrp="1"/>
          </p:cNvSpPr>
          <p:nvPr>
            <p:ph type="body" idx="1"/>
          </p:nvPr>
        </p:nvSpPr>
        <p:spPr>
          <a:xfrm>
            <a:off x="311700" y="1629350"/>
            <a:ext cx="8520600" cy="293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We invested in two videos.</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Honoree tribute video </a:t>
            </a:r>
            <a:r>
              <a:rPr lang="en" u="sng">
                <a:solidFill>
                  <a:schemeClr val="hlink"/>
                </a:solidFill>
                <a:hlinkClick r:id="rId3"/>
              </a:rPr>
              <a:t>CLICK HERE</a:t>
            </a:r>
            <a:r>
              <a:rPr lang="en">
                <a:solidFill>
                  <a:srgbClr val="000000"/>
                </a:solidFill>
              </a:rPr>
              <a:t> </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Gesher Promo Video </a:t>
            </a:r>
            <a:r>
              <a:rPr lang="en" u="sng">
                <a:solidFill>
                  <a:schemeClr val="hlink"/>
                </a:solidFill>
                <a:hlinkClick r:id="rId4"/>
              </a:rPr>
              <a:t>CLICK HERE</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We used the footage from the Gesher Promo video to spin off three additional Gesher mini videos for social media admissions marketing. </a:t>
            </a:r>
            <a:endParaRPr>
              <a:solidFill>
                <a:srgbClr val="000000"/>
              </a:solidFill>
            </a:endParaRPr>
          </a:p>
          <a:p>
            <a:pPr marL="1371600" lvl="2" indent="-317500" algn="l" rtl="0">
              <a:spcBef>
                <a:spcPts val="0"/>
              </a:spcBef>
              <a:spcAft>
                <a:spcPts val="0"/>
              </a:spcAft>
              <a:buClr>
                <a:srgbClr val="000000"/>
              </a:buClr>
              <a:buSzPts val="1400"/>
              <a:buChar char="■"/>
            </a:pPr>
            <a:r>
              <a:rPr lang="en">
                <a:solidFill>
                  <a:srgbClr val="000000"/>
                </a:solidFill>
              </a:rPr>
              <a:t>Gesher Green </a:t>
            </a:r>
            <a:r>
              <a:rPr lang="en" u="sng">
                <a:solidFill>
                  <a:schemeClr val="hlink"/>
                </a:solidFill>
                <a:hlinkClick r:id="rId5"/>
              </a:rPr>
              <a:t>CLICK HERE </a:t>
            </a:r>
            <a:endParaRPr sz="1100">
              <a:solidFill>
                <a:srgbClr val="000000"/>
              </a:solidFill>
              <a:highlight>
                <a:srgbClr val="FFFFFF"/>
              </a:highlight>
            </a:endParaRPr>
          </a:p>
          <a:p>
            <a:pPr marL="1371600" lvl="2" indent="-317500" algn="l" rtl="0">
              <a:spcBef>
                <a:spcPts val="0"/>
              </a:spcBef>
              <a:spcAft>
                <a:spcPts val="0"/>
              </a:spcAft>
              <a:buClr>
                <a:srgbClr val="000000"/>
              </a:buClr>
              <a:buSzPts val="1400"/>
              <a:buChar char="■"/>
            </a:pPr>
            <a:r>
              <a:rPr lang="en">
                <a:solidFill>
                  <a:srgbClr val="000000"/>
                </a:solidFill>
              </a:rPr>
              <a:t>Gesher Academics </a:t>
            </a:r>
            <a:r>
              <a:rPr lang="en" u="sng">
                <a:solidFill>
                  <a:schemeClr val="hlink"/>
                </a:solidFill>
                <a:hlinkClick r:id="rId6"/>
              </a:rPr>
              <a:t>CLICK HERE</a:t>
            </a:r>
            <a:r>
              <a:rPr lang="en">
                <a:solidFill>
                  <a:srgbClr val="000000"/>
                </a:solidFill>
              </a:rPr>
              <a:t> </a:t>
            </a:r>
            <a:endParaRPr>
              <a:solidFill>
                <a:srgbClr val="000000"/>
              </a:solidFill>
            </a:endParaRPr>
          </a:p>
          <a:p>
            <a:pPr marL="1371600" lvl="2" indent="-317500" algn="l" rtl="0">
              <a:spcBef>
                <a:spcPts val="0"/>
              </a:spcBef>
              <a:spcAft>
                <a:spcPts val="0"/>
              </a:spcAft>
              <a:buClr>
                <a:srgbClr val="000000"/>
              </a:buClr>
              <a:buSzPts val="1400"/>
              <a:buChar char="■"/>
            </a:pPr>
            <a:r>
              <a:rPr lang="en">
                <a:solidFill>
                  <a:srgbClr val="000000"/>
                </a:solidFill>
              </a:rPr>
              <a:t>Gesher Community </a:t>
            </a:r>
            <a:r>
              <a:rPr lang="en" u="sng">
                <a:solidFill>
                  <a:schemeClr val="hlink"/>
                </a:solidFill>
                <a:hlinkClick r:id="rId7"/>
              </a:rPr>
              <a:t>CLICK HERE</a:t>
            </a:r>
            <a:r>
              <a:rPr lang="en">
                <a:solidFill>
                  <a:srgbClr val="000000"/>
                </a:solidFill>
              </a:rPr>
              <a:t> </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20"/>
          <p:cNvPicPr preferRelativeResize="0"/>
          <p:nvPr/>
        </p:nvPicPr>
        <p:blipFill>
          <a:blip r:embed="rId3">
            <a:alphaModFix/>
          </a:blip>
          <a:stretch>
            <a:fillRect/>
          </a:stretch>
        </p:blipFill>
        <p:spPr>
          <a:xfrm>
            <a:off x="843800" y="152400"/>
            <a:ext cx="3068275" cy="4787976"/>
          </a:xfrm>
          <a:prstGeom prst="rect">
            <a:avLst/>
          </a:prstGeom>
          <a:noFill/>
          <a:ln>
            <a:noFill/>
          </a:ln>
        </p:spPr>
      </p:pic>
      <p:pic>
        <p:nvPicPr>
          <p:cNvPr id="98" name="Google Shape;98;p20"/>
          <p:cNvPicPr preferRelativeResize="0"/>
          <p:nvPr/>
        </p:nvPicPr>
        <p:blipFill>
          <a:blip r:embed="rId4">
            <a:alphaModFix/>
          </a:blip>
          <a:stretch>
            <a:fillRect/>
          </a:stretch>
        </p:blipFill>
        <p:spPr>
          <a:xfrm>
            <a:off x="5528426" y="152400"/>
            <a:ext cx="3026209" cy="483869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21"/>
          <p:cNvPicPr preferRelativeResize="0"/>
          <p:nvPr/>
        </p:nvPicPr>
        <p:blipFill>
          <a:blip r:embed="rId3">
            <a:alphaModFix/>
          </a:blip>
          <a:stretch>
            <a:fillRect/>
          </a:stretch>
        </p:blipFill>
        <p:spPr>
          <a:xfrm>
            <a:off x="364625" y="184650"/>
            <a:ext cx="2810425" cy="4465346"/>
          </a:xfrm>
          <a:prstGeom prst="rect">
            <a:avLst/>
          </a:prstGeom>
          <a:noFill/>
          <a:ln>
            <a:noFill/>
          </a:ln>
        </p:spPr>
      </p:pic>
      <p:pic>
        <p:nvPicPr>
          <p:cNvPr id="104" name="Google Shape;104;p21"/>
          <p:cNvPicPr preferRelativeResize="0"/>
          <p:nvPr/>
        </p:nvPicPr>
        <p:blipFill>
          <a:blip r:embed="rId4">
            <a:alphaModFix/>
          </a:blip>
          <a:stretch>
            <a:fillRect/>
          </a:stretch>
        </p:blipFill>
        <p:spPr>
          <a:xfrm>
            <a:off x="3207900" y="231375"/>
            <a:ext cx="2746699" cy="4401549"/>
          </a:xfrm>
          <a:prstGeom prst="rect">
            <a:avLst/>
          </a:prstGeom>
          <a:noFill/>
          <a:ln>
            <a:noFill/>
          </a:ln>
        </p:spPr>
      </p:pic>
      <p:sp>
        <p:nvSpPr>
          <p:cNvPr id="105" name="Google Shape;105;p21"/>
          <p:cNvSpPr txBox="1"/>
          <p:nvPr/>
        </p:nvSpPr>
        <p:spPr>
          <a:xfrm>
            <a:off x="6310900" y="231350"/>
            <a:ext cx="2274900" cy="440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Our ticket sales and tribute ad journal was online only. Tributes and ads scrolled on the screen during the event gala and remain up for one year following the event. </a:t>
            </a:r>
            <a:endParaRPr>
              <a:solidFill>
                <a:schemeClr val="dk1"/>
              </a:solidFill>
            </a:endParaRPr>
          </a:p>
          <a:p>
            <a:pPr marL="0" lvl="0" indent="0" algn="l" rtl="0">
              <a:spcBef>
                <a:spcPts val="0"/>
              </a:spcBef>
              <a:spcAft>
                <a:spcPts val="0"/>
              </a:spcAft>
              <a:buNone/>
            </a:pPr>
            <a:r>
              <a:rPr lang="en" sz="1100" u="sng">
                <a:solidFill>
                  <a:schemeClr val="accent5"/>
                </a:solidFill>
                <a:hlinkClick r:id="rId5"/>
              </a:rPr>
              <a:t>https://www.wizadjournal.com/gesher2019</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Every seat at the gala received the program and the challah recipe card.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The centerpieces had framed photos with quotes of Alumni, faculty, and staff with some small floral greenery and votive candles.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1082</Words>
  <Application>Microsoft Office PowerPoint</Application>
  <PresentationFormat>On-screen Show (16:9)</PresentationFormat>
  <Paragraphs>107</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Verdana</vt:lpstr>
      <vt:lpstr>Simple Light</vt:lpstr>
      <vt:lpstr>PowerPoint Presentation</vt:lpstr>
      <vt:lpstr>PowerPoint Presentation</vt:lpstr>
      <vt:lpstr>PowerPoint Presentation</vt:lpstr>
      <vt:lpstr>PowerPoint Presentation</vt:lpstr>
      <vt:lpstr>Is this a friendraiser or a fundraiser? </vt:lpstr>
      <vt:lpstr>36th Anniversary Gala Committee </vt:lpstr>
      <vt:lpstr>Videos  Use your money wisely and for multiple purposes</vt:lpstr>
      <vt:lpstr>PowerPoint Presentation</vt:lpstr>
      <vt:lpstr>PowerPoint Presentation</vt:lpstr>
      <vt:lpstr>Gesher JDS Celebrates 36 Years!- to the Press - write a press release and include photos</vt:lpstr>
      <vt:lpstr>PowerPoint Presentation</vt:lpstr>
      <vt:lpstr>Questions?? To discuss milestone events or general development strategies, feel free to reach out!  Jennifer A.Scher Director of Institutional Advancement  Gesher Jewish Day School  703-962-9209 jscher@gesher-jds.org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dc:creator>
  <cp:lastModifiedBy>helenl@prizmah.org</cp:lastModifiedBy>
  <cp:revision>1</cp:revision>
  <dcterms:modified xsi:type="dcterms:W3CDTF">2019-10-02T20:55:31Z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980403</vt:lpwstr>
  </property>
  <property fmtid="{D5CDD505-2E9C-101B-9397-08002B2CF9AE}" name="NXPowerLiteSettings" pid="3">
    <vt:lpwstr>C7000400038000</vt:lpwstr>
  </property>
  <property fmtid="{D5CDD505-2E9C-101B-9397-08002B2CF9AE}" name="NXPowerLiteVersion" pid="4">
    <vt:lpwstr>S8.2.3</vt:lpwstr>
  </property>
</Properties>
</file>