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11"/>
  </p:notesMasterIdLst>
  <p:handoutMasterIdLst>
    <p:handoutMasterId r:id="rId12"/>
  </p:handoutMasterIdLst>
  <p:sldIdLst>
    <p:sldId id="256" r:id="rId5"/>
    <p:sldId id="268" r:id="rId6"/>
    <p:sldId id="267" r:id="rId7"/>
    <p:sldId id="274" r:id="rId8"/>
    <p:sldId id="273" r:id="rId9"/>
    <p:sldId id="25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90" y="156"/>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259BEA-82BC-4476-91F2-380E77DBAD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9DE9C3-2AB8-44E5-BCFE-5DD42DFC56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D7858F-6309-4F09-BEA0-6CBF97E55806}" type="datetimeFigureOut">
              <a:rPr lang="en-US" smtClean="0"/>
              <a:t>10/3/2019</a:t>
            </a:fld>
            <a:endParaRPr lang="en-US" dirty="0"/>
          </a:p>
        </p:txBody>
      </p:sp>
      <p:sp>
        <p:nvSpPr>
          <p:cNvPr id="4" name="Footer Placeholder 3">
            <a:extLst>
              <a:ext uri="{FF2B5EF4-FFF2-40B4-BE49-F238E27FC236}">
                <a16:creationId xmlns:a16="http://schemas.microsoft.com/office/drawing/2014/main" id="{5E1B971B-9BC3-41DB-91DC-F03F5C808D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4A0720E-F4E2-435B-A885-9194BA3026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F8AE00-5498-4F06-8655-F21703489BCA}" type="slidenum">
              <a:rPr lang="en-US" smtClean="0"/>
              <a:t>‹#›</a:t>
            </a:fld>
            <a:endParaRPr lang="en-US" dirty="0"/>
          </a:p>
        </p:txBody>
      </p:sp>
    </p:spTree>
    <p:extLst>
      <p:ext uri="{BB962C8B-B14F-4D97-AF65-F5344CB8AC3E}">
        <p14:creationId xmlns:p14="http://schemas.microsoft.com/office/powerpoint/2010/main" val="37734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53C5D-CD12-6D4C-A980-0612968271E2}" type="datetimeFigureOut">
              <a:rPr lang="en-US" smtClean="0"/>
              <a:t>10/3/2019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to Spring Fun for southern Hemisphere </a:t>
            </a:r>
          </a:p>
          <a:p>
            <a:endParaRPr lang="en-US" dirty="0"/>
          </a:p>
          <a:p>
            <a:r>
              <a:rPr lang="en-US" dirty="0"/>
              <a:t>Include pictures of the first term of school. Students working together/students reading books/working on projects or art, etc.</a:t>
            </a:r>
          </a:p>
          <a:p>
            <a:endParaRPr lang="en-ZA" dirty="0"/>
          </a:p>
        </p:txBody>
      </p:sp>
      <p:sp>
        <p:nvSpPr>
          <p:cNvPr id="4" name="Slide Number Placeholder 3"/>
          <p:cNvSpPr>
            <a:spLocks noGrp="1"/>
          </p:cNvSpPr>
          <p:nvPr>
            <p:ph type="sldNum" sz="quarter" idx="10"/>
          </p:nvPr>
        </p:nvSpPr>
        <p:spPr/>
        <p:txBody>
          <a:bodyPr/>
          <a:lstStyle/>
          <a:p>
            <a:fld id="{DFB23733-E788-4C1A-9E57-072807F5CF38}" type="slidenum">
              <a:rPr lang="en-ZA" smtClean="0"/>
              <a:t>5</a:t>
            </a:fld>
            <a:endParaRPr lang="en-ZA"/>
          </a:p>
        </p:txBody>
      </p:sp>
    </p:spTree>
    <p:extLst>
      <p:ext uri="{BB962C8B-B14F-4D97-AF65-F5344CB8AC3E}">
        <p14:creationId xmlns:p14="http://schemas.microsoft.com/office/powerpoint/2010/main" val="987157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noProof="0"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noProof="0" smtClean="0"/>
              <a:t>Click to edit Master title style</a:t>
            </a:r>
            <a:endParaRPr lang="en-US" noProof="0"/>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75D0B1B9-C7DF-F64A-B488-12B3D5090923}" type="datetime1">
              <a:rPr lang="en-US" noProof="0" smtClean="0"/>
              <a:t>10/3/2019</a:t>
            </a:fld>
            <a:endParaRPr lang="en-US" noProof="0"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US" noProof="0"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smtClean="0"/>
              <a:t>Click to edit Master title style</a:t>
            </a:r>
            <a:endParaRPr lang="en-US" noProof="0"/>
          </a:p>
        </p:txBody>
      </p:sp>
      <p:sp>
        <p:nvSpPr>
          <p:cNvPr id="22" name="Picture Placeholder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10/3/2019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smtClean="0"/>
              <a:t>Click to edit Master title style</a:t>
            </a:r>
            <a:endParaRPr lang="en-US" noProof="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10/3/2019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21B17C1C-DA5E-F743-826B-CB70C940D4E6}" type="datetime1">
              <a:rPr lang="en-US" noProof="0" smtClean="0"/>
              <a:t>10/3/2019</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E6F10E4C-E478-1D40-94DF-17D7429B053A}" type="datetime1">
              <a:rPr lang="en-US" noProof="0" smtClean="0"/>
              <a:t>10/3/2019</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AC1A9061-1D22-724D-9508-7BAEAF287353}" type="datetime1">
              <a:rPr lang="en-US" noProof="0" smtClean="0"/>
              <a:t>10/3/2019</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fld id="{AC1A9061-1D22-724D-9508-7BAEAF287353}" type="datetime1">
              <a:rPr lang="en-US" noProof="0" smtClean="0"/>
              <a:t>10/3/2019</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7" name="Text Placeholder 6">
            <a:extLst>
              <a:ext uri="{FF2B5EF4-FFF2-40B4-BE49-F238E27FC236}">
                <a16:creationId xmlns:a16="http://schemas.microsoft.com/office/drawing/2014/main" id="{575C1B7F-CD73-441E-89FC-46AA9E8B519B}"/>
              </a:ext>
            </a:extLst>
          </p:cNvPr>
          <p:cNvSpPr>
            <a:spLocks noGrp="1"/>
          </p:cNvSpPr>
          <p:nvPr>
            <p:ph type="body" sz="quarter" idx="13"/>
          </p:nvPr>
        </p:nvSpPr>
        <p:spPr>
          <a:xfrm>
            <a:off x="1764150" y="2406650"/>
            <a:ext cx="8663700" cy="3477682"/>
          </a:xfrm>
        </p:spPr>
        <p:txBody>
          <a:bodyPr anchor="ctr">
            <a:normAutofit/>
          </a:bodyPr>
          <a:lstStyle>
            <a:lvl1pPr marL="0" indent="0" algn="ctr">
              <a:buNone/>
              <a:defRPr sz="6000"/>
            </a:lvl1pPr>
            <a:lvl2pPr marL="457200" indent="0">
              <a:buNone/>
              <a:defRPr/>
            </a:lvl2pPr>
          </a:lstStyle>
          <a:p>
            <a:pPr lvl="0"/>
            <a:r>
              <a:rPr lang="en-US" noProof="0" smtClean="0"/>
              <a:t>Click to edit Master text styles</a:t>
            </a:r>
          </a:p>
        </p:txBody>
      </p:sp>
    </p:spTree>
    <p:extLst>
      <p:ext uri="{BB962C8B-B14F-4D97-AF65-F5344CB8AC3E}">
        <p14:creationId xmlns:p14="http://schemas.microsoft.com/office/powerpoint/2010/main" val="375297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5E0F-8980-D24A-B2F9-0C7A13C6A6DE}" type="datetime1">
              <a:rPr lang="en-US" noProof="0" smtClean="0"/>
              <a:t>10/3/2019</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06D41EE2-1449-2741-9D08-61623EFC2A0E}"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p:txBody>
          <a:bodyPr/>
          <a:lstStyle/>
          <a:p>
            <a:fld id="{9DAF7560-49B8-714F-A7F1-D946D3E64C23}"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7DD9237C-03C9-D843-906B-96D98C6B2D61}"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6" name="Text Placeholder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7" name="Text Placeholder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8" name="Text Placeholder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9" name="Text Placeholder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noProof="0"/>
              <a:t>Text Item</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397BD2BD-1F35-9841-A6BF-76BE540EE01F}"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Picture Placeholder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US" noProof="0" dirty="0"/>
              <a:t>Icon</a:t>
            </a:r>
          </a:p>
        </p:txBody>
      </p:sp>
      <p:sp>
        <p:nvSpPr>
          <p:cNvPr id="21" name="Picture Placeholder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US" noProof="0" dirty="0"/>
              <a:t>Icon</a:t>
            </a:r>
          </a:p>
        </p:txBody>
      </p:sp>
      <p:sp>
        <p:nvSpPr>
          <p:cNvPr id="22" name="Picture Placeholder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US" noProof="0" dirty="0"/>
              <a:t>Icon</a:t>
            </a:r>
          </a:p>
        </p:txBody>
      </p:sp>
      <p:sp>
        <p:nvSpPr>
          <p:cNvPr id="24" name="Picture Placeholder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US" noProof="0" dirty="0"/>
              <a:t>Icon</a:t>
            </a:r>
          </a:p>
        </p:txBody>
      </p:sp>
      <p:sp>
        <p:nvSpPr>
          <p:cNvPr id="26" name="Picture Placeholder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US" noProof="0"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Oval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6E94F40A-5592-5744-BFD7-61B04D70BFE7}"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
        <p:nvSpPr>
          <p:cNvPr id="20" name="Picture Placeholder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4" name="Picture Placeholder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177F711-7020-994E-A797-D04033A0CF12}"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177F711-7020-994E-A797-D04033A0CF12}"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8C369370-372E-0846-B090-5E6EF97A3B62}" type="datetime1">
              <a:rPr lang="en-US" noProof="0" smtClean="0"/>
              <a:t>10/3/2019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0" name="Oval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8">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36ACA6CA-E140-824D-8E8B-5CC5036BDBAE}" type="datetime1">
              <a:rPr lang="en-US" noProof="0" smtClean="0"/>
              <a:pPr/>
              <a:t>10/3/2019</a:t>
            </a:fld>
            <a:endParaRPr lang="en-US" noProof="0"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US" noProof="0"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66" r:id="rId15"/>
    <p:sldLayoutId id="2147483847" r:id="rId16"/>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6.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hyperlink" Target="mailto:awalter@jcdsri.com"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B41E-FC51-4047-9C2D-7FA6782DAFEB}"/>
              </a:ext>
            </a:extLst>
          </p:cNvPr>
          <p:cNvSpPr>
            <a:spLocks noGrp="1"/>
          </p:cNvSpPr>
          <p:nvPr>
            <p:ph type="ctrTitle"/>
          </p:nvPr>
        </p:nvSpPr>
        <p:spPr/>
        <p:txBody>
          <a:bodyPr/>
          <a:lstStyle/>
          <a:p>
            <a:r>
              <a:rPr lang="en-US" dirty="0" smtClean="0">
                <a:solidFill>
                  <a:schemeClr val="bg1"/>
                </a:solidFill>
              </a:rPr>
              <a:t>Jewish Community Day School of Rhode Island</a:t>
            </a:r>
            <a:endParaRPr lang="en-US" dirty="0">
              <a:solidFill>
                <a:schemeClr val="bg1"/>
              </a:solidFill>
            </a:endParaRPr>
          </a:p>
        </p:txBody>
      </p:sp>
      <p:sp>
        <p:nvSpPr>
          <p:cNvPr id="3" name="Subtitle 2">
            <a:extLst>
              <a:ext uri="{FF2B5EF4-FFF2-40B4-BE49-F238E27FC236}">
                <a16:creationId xmlns:a16="http://schemas.microsoft.com/office/drawing/2014/main" id="{252E989F-747B-4007-9C7A-A35E8B662A7B}"/>
              </a:ext>
            </a:extLst>
          </p:cNvPr>
          <p:cNvSpPr>
            <a:spLocks noGrp="1"/>
          </p:cNvSpPr>
          <p:nvPr>
            <p:ph type="subTitle" idx="1"/>
          </p:nvPr>
        </p:nvSpPr>
        <p:spPr/>
        <p:txBody>
          <a:bodyPr/>
          <a:lstStyle/>
          <a:p>
            <a:r>
              <a:rPr lang="en-US" dirty="0" smtClean="0">
                <a:solidFill>
                  <a:schemeClr val="bg1"/>
                </a:solidFill>
              </a:rPr>
              <a:t>Small Schools big event</a:t>
            </a:r>
          </a:p>
          <a:p>
            <a:r>
              <a:rPr lang="en-US" dirty="0" smtClean="0"/>
              <a:t>Alison Walter, Development Director</a:t>
            </a:r>
            <a:endParaRPr lang="en-US" dirty="0">
              <a:solidFill>
                <a:schemeClr val="bg1"/>
              </a:solidFill>
            </a:endParaRPr>
          </a:p>
        </p:txBody>
      </p:sp>
    </p:spTree>
    <p:extLst>
      <p:ext uri="{BB962C8B-B14F-4D97-AF65-F5344CB8AC3E}">
        <p14:creationId xmlns:p14="http://schemas.microsoft.com/office/powerpoint/2010/main" val="306700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6B52-A20E-426B-B7E0-1B6AAB46C89F}"/>
              </a:ext>
            </a:extLst>
          </p:cNvPr>
          <p:cNvSpPr>
            <a:spLocks noGrp="1"/>
          </p:cNvSpPr>
          <p:nvPr>
            <p:ph type="title"/>
          </p:nvPr>
        </p:nvSpPr>
        <p:spPr/>
        <p:txBody>
          <a:bodyPr/>
          <a:lstStyle/>
          <a:p>
            <a:pPr algn="ctr"/>
            <a:r>
              <a:rPr lang="en-US" b="1" dirty="0" smtClean="0"/>
              <a:t>JCDSRI AT A GLANCE</a:t>
            </a:r>
            <a:endParaRPr lang="en-US" b="1" dirty="0"/>
          </a:p>
        </p:txBody>
      </p:sp>
      <p:sp>
        <p:nvSpPr>
          <p:cNvPr id="4" name="Text Placeholder 3">
            <a:extLst>
              <a:ext uri="{FF2B5EF4-FFF2-40B4-BE49-F238E27FC236}">
                <a16:creationId xmlns:a16="http://schemas.microsoft.com/office/drawing/2014/main" id="{0436469F-A292-4492-BAAB-2F581AD4AC1D}"/>
              </a:ext>
            </a:extLst>
          </p:cNvPr>
          <p:cNvSpPr>
            <a:spLocks noGrp="1"/>
          </p:cNvSpPr>
          <p:nvPr>
            <p:ph idx="1"/>
          </p:nvPr>
        </p:nvSpPr>
        <p:spPr/>
        <p:txBody>
          <a:bodyPr>
            <a:normAutofit/>
          </a:bodyPr>
          <a:lstStyle/>
          <a:p>
            <a:r>
              <a:rPr lang="en-US" dirty="0" smtClean="0"/>
              <a:t>70 Students in Pre-K through 5</a:t>
            </a:r>
            <a:r>
              <a:rPr lang="en-US" baseline="30000" dirty="0" smtClean="0"/>
              <a:t>th</a:t>
            </a:r>
            <a:r>
              <a:rPr lang="en-US" dirty="0" smtClean="0"/>
              <a:t> grade – Average class size is 11</a:t>
            </a:r>
          </a:p>
          <a:p>
            <a:r>
              <a:rPr lang="en-US" dirty="0" smtClean="0"/>
              <a:t>Mission statement: </a:t>
            </a:r>
            <a:r>
              <a:rPr lang="en-US" sz="1400" dirty="0" smtClean="0"/>
              <a:t>The </a:t>
            </a:r>
            <a:r>
              <a:rPr lang="en-US" sz="1400" dirty="0"/>
              <a:t>Jewish Community Day School of Rhode Island prepares confident, collaborative, critical thinkers for the twenty-first century. We employ a progressive curriculum that nurtures each student’s innate creativity and curiosity while promoting academic rigor and developing personal character. Supported by an inclusive community of families and staffed by an outstanding team of educators, JCDSRI reflects the values and ethics of a vibrant and diverse Jewish community.</a:t>
            </a:r>
            <a:endParaRPr lang="en-US" sz="1400" dirty="0" smtClean="0"/>
          </a:p>
          <a:p>
            <a:r>
              <a:rPr lang="en-US" dirty="0" smtClean="0"/>
              <a:t>Raise $250,000 Annually and an additional $100,000 in grants </a:t>
            </a:r>
          </a:p>
          <a:p>
            <a:r>
              <a:rPr lang="en-US" dirty="0" smtClean="0"/>
              <a:t>Currently in the quiet phase of a new Endowment Campaign to raise $3 million over 5 years. </a:t>
            </a:r>
          </a:p>
          <a:p>
            <a:endParaRPr lang="en-US" dirty="0" smtClean="0"/>
          </a:p>
          <a:p>
            <a:endParaRPr lang="en-US" dirty="0"/>
          </a:p>
        </p:txBody>
      </p:sp>
      <p:sp>
        <p:nvSpPr>
          <p:cNvPr id="3" name="Slide Number Placeholder 2">
            <a:extLst>
              <a:ext uri="{FF2B5EF4-FFF2-40B4-BE49-F238E27FC236}">
                <a16:creationId xmlns:a16="http://schemas.microsoft.com/office/drawing/2014/main" id="{0E198AB5-8BDA-AB41-9AEF-8516B23BB694}"/>
              </a:ext>
            </a:extLst>
          </p:cNvPr>
          <p:cNvSpPr>
            <a:spLocks noGrp="1"/>
          </p:cNvSpPr>
          <p:nvPr>
            <p:ph type="sldNum" sz="quarter" idx="12"/>
          </p:nvPr>
        </p:nvSpPr>
        <p:spPr/>
        <p:txBody>
          <a:bodyPr/>
          <a:lstStyle/>
          <a:p>
            <a:fld id="{9FF96B15-8338-45D5-A943-561235072D66}" type="slidenum">
              <a:rPr lang="en-US" smtClean="0"/>
              <a:t>2</a:t>
            </a:fld>
            <a:endParaRPr lang="en-US" dirty="0"/>
          </a:p>
        </p:txBody>
      </p:sp>
    </p:spTree>
    <p:extLst>
      <p:ext uri="{BB962C8B-B14F-4D97-AF65-F5344CB8AC3E}">
        <p14:creationId xmlns:p14="http://schemas.microsoft.com/office/powerpoint/2010/main" val="232105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8723-F88E-4F02-B1A9-D1224233BEEF}"/>
              </a:ext>
            </a:extLst>
          </p:cNvPr>
          <p:cNvSpPr>
            <a:spLocks noGrp="1"/>
          </p:cNvSpPr>
          <p:nvPr>
            <p:ph type="title"/>
          </p:nvPr>
        </p:nvSpPr>
        <p:spPr/>
        <p:txBody>
          <a:bodyPr>
            <a:normAutofit/>
          </a:bodyPr>
          <a:lstStyle/>
          <a:p>
            <a:pPr algn="ctr">
              <a:lnSpc>
                <a:spcPct val="90000"/>
              </a:lnSpc>
            </a:pPr>
            <a:r>
              <a:rPr lang="en-US" sz="2300" b="1" dirty="0" smtClean="0">
                <a:solidFill>
                  <a:schemeClr val="bg1"/>
                </a:solidFill>
              </a:rPr>
              <a:t>Planning for the 40th</a:t>
            </a:r>
            <a:endParaRPr lang="en-US" sz="2300" b="1" dirty="0">
              <a:solidFill>
                <a:schemeClr val="bg1"/>
              </a:solidFill>
            </a:endParaRPr>
          </a:p>
        </p:txBody>
      </p:sp>
      <p:sp>
        <p:nvSpPr>
          <p:cNvPr id="3" name="Text Placeholder 2">
            <a:extLst>
              <a:ext uri="{FF2B5EF4-FFF2-40B4-BE49-F238E27FC236}">
                <a16:creationId xmlns:a16="http://schemas.microsoft.com/office/drawing/2014/main" id="{902B5742-D468-45B7-9156-641CD4D80AD3}"/>
              </a:ext>
            </a:extLst>
          </p:cNvPr>
          <p:cNvSpPr>
            <a:spLocks noGrp="1"/>
          </p:cNvSpPr>
          <p:nvPr>
            <p:ph sz="half" idx="1"/>
          </p:nvPr>
        </p:nvSpPr>
        <p:spPr>
          <a:xfrm>
            <a:off x="1154954" y="2603501"/>
            <a:ext cx="3459249" cy="1771552"/>
          </a:xfrm>
        </p:spPr>
        <p:txBody>
          <a:bodyPr>
            <a:normAutofit/>
          </a:bodyPr>
          <a:lstStyle/>
          <a:p>
            <a:r>
              <a:rPr lang="en-US" dirty="0" smtClean="0"/>
              <a:t>Board discussion </a:t>
            </a:r>
          </a:p>
          <a:p>
            <a:r>
              <a:rPr lang="en-US" dirty="0" smtClean="0"/>
              <a:t>Parents Association</a:t>
            </a:r>
          </a:p>
          <a:p>
            <a:r>
              <a:rPr lang="en-US" dirty="0" smtClean="0"/>
              <a:t>Chairs </a:t>
            </a:r>
          </a:p>
          <a:p>
            <a:r>
              <a:rPr lang="en-US" dirty="0" smtClean="0"/>
              <a:t>Committee</a:t>
            </a:r>
          </a:p>
          <a:p>
            <a:endParaRPr lang="en-US" dirty="0" smtClean="0"/>
          </a:p>
          <a:p>
            <a:endParaRPr lang="en-US" dirty="0" smtClean="0"/>
          </a:p>
          <a:p>
            <a:endParaRPr lang="en-US" dirty="0" smtClean="0"/>
          </a:p>
        </p:txBody>
      </p:sp>
      <p:sp>
        <p:nvSpPr>
          <p:cNvPr id="7" name="Slide Number Placeholder 6">
            <a:extLst>
              <a:ext uri="{FF2B5EF4-FFF2-40B4-BE49-F238E27FC236}">
                <a16:creationId xmlns:a16="http://schemas.microsoft.com/office/drawing/2014/main" id="{6B48CA6F-C72D-F944-B10D-0504BB669B47}"/>
              </a:ext>
            </a:extLst>
          </p:cNvPr>
          <p:cNvSpPr>
            <a:spLocks noGrp="1"/>
          </p:cNvSpPr>
          <p:nvPr>
            <p:ph type="sldNum" sz="quarter" idx="12"/>
          </p:nvPr>
        </p:nvSpPr>
        <p:spPr/>
        <p:txBody>
          <a:bodyPr/>
          <a:lstStyle/>
          <a:p>
            <a:fld id="{9FF96B15-8338-45D5-A943-561235072D66}" type="slidenum">
              <a:rPr lang="en-US" smtClean="0"/>
              <a:t>3</a:t>
            </a:fld>
            <a:endParaRPr lang="en-US" dirty="0"/>
          </a:p>
        </p:txBody>
      </p:sp>
      <p:sp>
        <p:nvSpPr>
          <p:cNvPr id="15" name="Text Placeholder 2">
            <a:extLst>
              <a:ext uri="{FF2B5EF4-FFF2-40B4-BE49-F238E27FC236}">
                <a16:creationId xmlns:a16="http://schemas.microsoft.com/office/drawing/2014/main" id="{902B5742-D468-45B7-9156-641CD4D80AD3}"/>
              </a:ext>
            </a:extLst>
          </p:cNvPr>
          <p:cNvSpPr>
            <a:spLocks noGrp="1"/>
          </p:cNvSpPr>
          <p:nvPr>
            <p:ph sz="half" idx="1"/>
          </p:nvPr>
        </p:nvSpPr>
        <p:spPr>
          <a:xfrm>
            <a:off x="5527382" y="2603500"/>
            <a:ext cx="4825158" cy="1771553"/>
          </a:xfrm>
        </p:spPr>
        <p:txBody>
          <a:bodyPr>
            <a:normAutofit/>
          </a:bodyPr>
          <a:lstStyle/>
          <a:p>
            <a:r>
              <a:rPr lang="en-US" dirty="0" err="1" smtClean="0"/>
              <a:t>Friendraiser</a:t>
            </a:r>
            <a:r>
              <a:rPr lang="en-US" dirty="0" smtClean="0"/>
              <a:t> VS. Fundraiser</a:t>
            </a:r>
          </a:p>
          <a:p>
            <a:r>
              <a:rPr lang="en-US" dirty="0"/>
              <a:t>Expectations of Current Families</a:t>
            </a:r>
          </a:p>
          <a:p>
            <a:r>
              <a:rPr lang="en-US" dirty="0"/>
              <a:t>Alumni</a:t>
            </a:r>
          </a:p>
          <a:p>
            <a:r>
              <a:rPr lang="en-US" dirty="0"/>
              <a:t>Community Support</a:t>
            </a:r>
          </a:p>
          <a:p>
            <a:endParaRPr lang="en-US" dirty="0" smtClean="0"/>
          </a:p>
          <a:p>
            <a:endParaRPr lang="en-US" dirty="0" smtClean="0"/>
          </a:p>
          <a:p>
            <a:endParaRPr lang="en-US" dirty="0" smtClean="0"/>
          </a:p>
        </p:txBody>
      </p:sp>
      <p:sp>
        <p:nvSpPr>
          <p:cNvPr id="16" name="Text Placeholder 2">
            <a:extLst>
              <a:ext uri="{FF2B5EF4-FFF2-40B4-BE49-F238E27FC236}">
                <a16:creationId xmlns:a16="http://schemas.microsoft.com/office/drawing/2014/main" id="{902B5742-D468-45B7-9156-641CD4D80AD3}"/>
              </a:ext>
            </a:extLst>
          </p:cNvPr>
          <p:cNvSpPr>
            <a:spLocks noGrp="1"/>
          </p:cNvSpPr>
          <p:nvPr>
            <p:ph sz="half" idx="1"/>
          </p:nvPr>
        </p:nvSpPr>
        <p:spPr>
          <a:xfrm>
            <a:off x="2402009" y="4823850"/>
            <a:ext cx="4825158" cy="1771553"/>
          </a:xfrm>
        </p:spPr>
        <p:txBody>
          <a:bodyPr>
            <a:normAutofit/>
          </a:bodyPr>
          <a:lstStyle/>
          <a:p>
            <a:r>
              <a:rPr lang="en-US" dirty="0" smtClean="0"/>
              <a:t>Marketing – Video’s </a:t>
            </a:r>
          </a:p>
          <a:p>
            <a:r>
              <a:rPr lang="en-US" dirty="0" smtClean="0"/>
              <a:t>Cross marketing</a:t>
            </a:r>
          </a:p>
          <a:p>
            <a:r>
              <a:rPr lang="en-US" dirty="0" smtClean="0"/>
              <a:t>Social Media</a:t>
            </a:r>
          </a:p>
          <a:p>
            <a:endParaRPr lang="en-US" dirty="0" smtClean="0"/>
          </a:p>
          <a:p>
            <a:endParaRPr lang="en-US" dirty="0" smtClean="0"/>
          </a:p>
        </p:txBody>
      </p:sp>
      <p:pic>
        <p:nvPicPr>
          <p:cNvPr id="17" name="Picture Placeholder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7182" y="4524795"/>
            <a:ext cx="2665358" cy="1878955"/>
          </a:xfrm>
          <a:prstGeom prst="rect">
            <a:avLst/>
          </a:prstGeom>
        </p:spPr>
      </p:pic>
    </p:spTree>
    <p:extLst>
      <p:ext uri="{BB962C8B-B14F-4D97-AF65-F5344CB8AC3E}">
        <p14:creationId xmlns:p14="http://schemas.microsoft.com/office/powerpoint/2010/main" val="94487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FF96B15-8338-45D5-A943-561235072D66}" type="slidenum">
              <a:rPr lang="en-US" noProof="0" smtClean="0"/>
              <a:t>4</a:t>
            </a:fld>
            <a:endParaRPr lang="en-US" noProof="0" dirty="0"/>
          </a:p>
        </p:txBody>
      </p:sp>
      <p:sp>
        <p:nvSpPr>
          <p:cNvPr id="4" name="TextBox 3"/>
          <p:cNvSpPr txBox="1"/>
          <p:nvPr/>
        </p:nvSpPr>
        <p:spPr>
          <a:xfrm>
            <a:off x="4456131" y="3349347"/>
            <a:ext cx="7476165" cy="3508653"/>
          </a:xfrm>
          <a:prstGeom prst="rect">
            <a:avLst/>
          </a:prstGeom>
          <a:noFill/>
        </p:spPr>
        <p:txBody>
          <a:bodyPr wrap="square" rtlCol="0">
            <a:spAutoFit/>
          </a:bodyPr>
          <a:lstStyle/>
          <a:p>
            <a:r>
              <a:rPr lang="en-US" sz="1200" dirty="0" smtClean="0"/>
              <a:t>PERSONALIZED THANK YOU NOTES WITH PICTURES</a:t>
            </a:r>
          </a:p>
          <a:p>
            <a:r>
              <a:rPr lang="en-US" sz="1200" dirty="0" smtClean="0"/>
              <a:t>Dear </a:t>
            </a:r>
            <a:r>
              <a:rPr lang="en-US" sz="1200" dirty="0"/>
              <a:t>Paul,</a:t>
            </a:r>
          </a:p>
          <a:p>
            <a:r>
              <a:rPr lang="en-US" sz="1200" dirty="0"/>
              <a:t> </a:t>
            </a:r>
          </a:p>
          <a:p>
            <a:r>
              <a:rPr lang="en-US" sz="1200" dirty="0"/>
              <a:t>Thank you for celebrating at the 40th Anniversary Gala with us. What an evening! It was wonderful to have alumni, alumni families, current families, teachers and community supporters sharing the love for our ASDS/JCDS.  Almost 200 people came together to reminisce and look forward toward our exciting future. Forty years and over five hundred graduates later, our impact can be felt in communities near and far. It’s hard to imagine where we would be without our strong community of supporters, and we look forward to making more memories in the future. Please consider a donation in the enclosed envelope. Thank you for your tremendous commitment and support. We look forward to partnering with you in the future. </a:t>
            </a:r>
          </a:p>
          <a:p>
            <a:r>
              <a:rPr lang="en-US" sz="1200" dirty="0"/>
              <a:t> </a:t>
            </a:r>
          </a:p>
          <a:p>
            <a:r>
              <a:rPr lang="en-US" sz="1200" dirty="0"/>
              <a:t>Wishing you and your family a meaningful Passover.</a:t>
            </a:r>
          </a:p>
          <a:p>
            <a:r>
              <a:rPr lang="en-US" dirty="0"/>
              <a:t> </a:t>
            </a:r>
          </a:p>
          <a:p>
            <a:r>
              <a:rPr lang="en-US" sz="1200" dirty="0"/>
              <a:t>With gratitude,</a:t>
            </a:r>
          </a:p>
          <a:p>
            <a:r>
              <a:rPr lang="en-US" sz="1200" dirty="0"/>
              <a:t> </a:t>
            </a:r>
          </a:p>
          <a:p>
            <a:r>
              <a:rPr lang="en-US" sz="1200" dirty="0"/>
              <a:t>Andrea </a:t>
            </a:r>
            <a:r>
              <a:rPr lang="en-US" sz="1200" dirty="0" err="1"/>
              <a:t>Katzman</a:t>
            </a:r>
            <a:r>
              <a:rPr lang="en-US" sz="1200" dirty="0"/>
              <a:t>					Alison Walter</a:t>
            </a:r>
          </a:p>
          <a:p>
            <a:r>
              <a:rPr lang="en-US" sz="1200" dirty="0"/>
              <a:t>Head of School					Development Director</a:t>
            </a:r>
          </a:p>
        </p:txBody>
      </p:sp>
      <p:sp>
        <p:nvSpPr>
          <p:cNvPr id="5" name="TextBox 4"/>
          <p:cNvSpPr txBox="1"/>
          <p:nvPr/>
        </p:nvSpPr>
        <p:spPr>
          <a:xfrm>
            <a:off x="7585656" y="2807594"/>
            <a:ext cx="3760631" cy="2756079"/>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5277" y="143806"/>
            <a:ext cx="4121219" cy="299567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70777" y="595187"/>
            <a:ext cx="5524209" cy="414315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8312" y="0"/>
            <a:ext cx="2783984" cy="3711979"/>
          </a:xfrm>
          <a:prstGeom prst="rect">
            <a:avLst/>
          </a:prstGeom>
        </p:spPr>
      </p:pic>
    </p:spTree>
    <p:extLst>
      <p:ext uri="{BB962C8B-B14F-4D97-AF65-F5344CB8AC3E}">
        <p14:creationId xmlns:p14="http://schemas.microsoft.com/office/powerpoint/2010/main" val="3359412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8C04F813-E729-48D5-91B9-D0D0E2E68418}"/>
              </a:ext>
            </a:extLst>
          </p:cNvPr>
          <p:cNvSpPr>
            <a:spLocks noGrp="1"/>
          </p:cNvSpPr>
          <p:nvPr>
            <p:ph type="body" sz="quarter" idx="4294967295"/>
          </p:nvPr>
        </p:nvSpPr>
        <p:spPr>
          <a:xfrm>
            <a:off x="9796463" y="2038350"/>
            <a:ext cx="2395537" cy="2314575"/>
          </a:xfrm>
        </p:spPr>
        <p:txBody>
          <a:bodyPr>
            <a:normAutofit/>
          </a:bodyPr>
          <a:lstStyle/>
          <a:p>
            <a:endParaRPr lang="en-ZA" dirty="0"/>
          </a:p>
          <a:p>
            <a:endParaRPr lang="en-ZA"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911958" cy="260797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601283" y="3342176"/>
            <a:ext cx="3607697" cy="2405131"/>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1956" y="3463520"/>
            <a:ext cx="3669048" cy="2648594"/>
          </a:xfrm>
          <a:prstGeom prst="rect">
            <a:avLst/>
          </a:prstGeom>
        </p:spPr>
      </p:pic>
      <p:sp>
        <p:nvSpPr>
          <p:cNvPr id="6" name="Rectangle 5"/>
          <p:cNvSpPr/>
          <p:nvPr/>
        </p:nvSpPr>
        <p:spPr>
          <a:xfrm>
            <a:off x="7650452" y="1648496"/>
            <a:ext cx="4855335" cy="3139321"/>
          </a:xfrm>
          <a:prstGeom prst="rect">
            <a:avLst/>
          </a:prstGeom>
        </p:spPr>
        <p:txBody>
          <a:bodyPr wrap="square">
            <a:spAutoFit/>
          </a:bodyPr>
          <a:lstStyle/>
          <a:p>
            <a:r>
              <a:rPr lang="en-US" dirty="0">
                <a:latin typeface="EBGaramond-Regular"/>
              </a:rPr>
              <a:t>6-7pm Step and Repeat with </a:t>
            </a:r>
            <a:r>
              <a:rPr lang="en-US" dirty="0" smtClean="0">
                <a:latin typeface="EBGaramond-Regular"/>
              </a:rPr>
              <a:t>pictures </a:t>
            </a:r>
          </a:p>
          <a:p>
            <a:r>
              <a:rPr lang="en-US" dirty="0" smtClean="0">
                <a:latin typeface="EBGaramond-Regular"/>
              </a:rPr>
              <a:t>Living Museum</a:t>
            </a:r>
          </a:p>
          <a:p>
            <a:r>
              <a:rPr lang="en-US" dirty="0" smtClean="0">
                <a:latin typeface="EBGaramond-Regular"/>
              </a:rPr>
              <a:t>7pm </a:t>
            </a:r>
            <a:r>
              <a:rPr lang="en-US" dirty="0">
                <a:latin typeface="EBGaramond-Regular"/>
              </a:rPr>
              <a:t>- Move party into the social hall </a:t>
            </a:r>
            <a:endParaRPr lang="en-US" dirty="0" smtClean="0">
              <a:latin typeface="EBGaramond-Regular"/>
            </a:endParaRPr>
          </a:p>
          <a:p>
            <a:r>
              <a:rPr lang="en-US" dirty="0" smtClean="0">
                <a:latin typeface="EBGaramond-Regular"/>
              </a:rPr>
              <a:t>7:05pm </a:t>
            </a:r>
            <a:r>
              <a:rPr lang="en-US" dirty="0">
                <a:latin typeface="EBGaramond-Regular"/>
              </a:rPr>
              <a:t>- Oren </a:t>
            </a:r>
            <a:r>
              <a:rPr lang="en-US" dirty="0" err="1">
                <a:latin typeface="EBGaramond-Regular"/>
              </a:rPr>
              <a:t>Kaunfer</a:t>
            </a:r>
            <a:r>
              <a:rPr lang="en-US" dirty="0">
                <a:latin typeface="EBGaramond-Regular"/>
              </a:rPr>
              <a:t> Welcoming!</a:t>
            </a:r>
          </a:p>
          <a:p>
            <a:r>
              <a:rPr lang="en-US" dirty="0">
                <a:latin typeface="EBGaramond-Regular"/>
              </a:rPr>
              <a:t>7:10pm - Reese and Ella</a:t>
            </a:r>
          </a:p>
          <a:p>
            <a:r>
              <a:rPr lang="en-US" dirty="0">
                <a:latin typeface="EBGaramond-Regular"/>
              </a:rPr>
              <a:t>7:15 - Video (8 </a:t>
            </a:r>
            <a:r>
              <a:rPr lang="en-US" dirty="0" err="1">
                <a:latin typeface="EBGaramond-Regular"/>
              </a:rPr>
              <a:t>mins</a:t>
            </a:r>
            <a:r>
              <a:rPr lang="en-US" dirty="0">
                <a:latin typeface="EBGaramond-Regular"/>
              </a:rPr>
              <a:t>)</a:t>
            </a:r>
          </a:p>
          <a:p>
            <a:r>
              <a:rPr lang="en-US" dirty="0">
                <a:latin typeface="EBGaramond-Regular"/>
              </a:rPr>
              <a:t>7:23 - Andrea Closing and Thank </a:t>
            </a:r>
            <a:r>
              <a:rPr lang="en-US" dirty="0" err="1">
                <a:latin typeface="EBGaramond-Regular"/>
              </a:rPr>
              <a:t>You’s</a:t>
            </a:r>
            <a:endParaRPr lang="en-US" dirty="0">
              <a:latin typeface="EBGaramond-Regular"/>
            </a:endParaRPr>
          </a:p>
          <a:p>
            <a:r>
              <a:rPr lang="en-US" dirty="0">
                <a:latin typeface="EBGaramond-Regular"/>
              </a:rPr>
              <a:t>7:25 - Dinner Buffet is opened</a:t>
            </a:r>
          </a:p>
          <a:p>
            <a:r>
              <a:rPr lang="en-US" dirty="0">
                <a:latin typeface="EBGaramond-Regular"/>
              </a:rPr>
              <a:t>8:00-10pm - Band</a:t>
            </a:r>
          </a:p>
          <a:p>
            <a:r>
              <a:rPr lang="en-US" dirty="0">
                <a:latin typeface="EBGaramond-Regular"/>
              </a:rPr>
              <a:t>8:30pm - Dessert in the lobby</a:t>
            </a:r>
          </a:p>
          <a:p>
            <a:r>
              <a:rPr lang="en-US" dirty="0">
                <a:latin typeface="EBGaramond-Regular"/>
              </a:rPr>
              <a:t>10pm - Goodnight and clean </a:t>
            </a:r>
            <a:r>
              <a:rPr lang="en-US" dirty="0" smtClean="0">
                <a:latin typeface="EBGaramond-Regular"/>
              </a:rPr>
              <a:t>up</a:t>
            </a:r>
            <a:endParaRPr lang="en-US" dirty="0">
              <a:latin typeface="EBGaramond-Regular"/>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95873" y="0"/>
            <a:ext cx="3152982" cy="4112935"/>
          </a:xfrm>
          <a:prstGeom prst="rect">
            <a:avLst/>
          </a:prstGeom>
        </p:spPr>
      </p:pic>
    </p:spTree>
    <p:extLst>
      <p:ext uri="{BB962C8B-B14F-4D97-AF65-F5344CB8AC3E}">
        <p14:creationId xmlns:p14="http://schemas.microsoft.com/office/powerpoint/2010/main" val="376708043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en-US" dirty="0" smtClean="0"/>
              <a:t>Questions and More Information</a:t>
            </a:r>
            <a:endParaRPr lang="en-US" dirty="0"/>
          </a:p>
        </p:txBody>
      </p:sp>
      <p:sp>
        <p:nvSpPr>
          <p:cNvPr id="2" name="Text Placeholder 1">
            <a:extLst>
              <a:ext uri="{FF2B5EF4-FFF2-40B4-BE49-F238E27FC236}">
                <a16:creationId xmlns:a16="http://schemas.microsoft.com/office/drawing/2014/main" id="{F4480DAD-30FE-4C86-9C81-495661668944}"/>
              </a:ext>
            </a:extLst>
          </p:cNvPr>
          <p:cNvSpPr>
            <a:spLocks noGrp="1"/>
          </p:cNvSpPr>
          <p:nvPr>
            <p:ph type="body" sz="quarter" idx="13"/>
          </p:nvPr>
        </p:nvSpPr>
        <p:spPr/>
        <p:txBody>
          <a:bodyPr/>
          <a:lstStyle/>
          <a:p>
            <a:r>
              <a:rPr lang="en-US" u="sng" dirty="0" smtClean="0">
                <a:solidFill>
                  <a:srgbClr val="0070C0"/>
                </a:solidFill>
              </a:rPr>
              <a:t>Alison Walter</a:t>
            </a:r>
          </a:p>
          <a:p>
            <a:r>
              <a:rPr lang="en-US" u="sng" dirty="0" smtClean="0">
                <a:solidFill>
                  <a:srgbClr val="0070C0"/>
                </a:solidFill>
                <a:hlinkClick r:id="rId2"/>
              </a:rPr>
              <a:t>awalter@jcdsri.com</a:t>
            </a:r>
            <a:endParaRPr lang="en-US" u="sng" dirty="0" smtClean="0">
              <a:solidFill>
                <a:srgbClr val="0070C0"/>
              </a:solidFill>
            </a:endParaRPr>
          </a:p>
          <a:p>
            <a:r>
              <a:rPr lang="en-US" u="sng" dirty="0" smtClean="0">
                <a:solidFill>
                  <a:srgbClr val="0070C0"/>
                </a:solidFill>
              </a:rPr>
              <a:t>401-751-2470</a:t>
            </a:r>
            <a:endParaRPr lang="en-US" u="sng" dirty="0">
              <a:solidFill>
                <a:srgbClr val="0070C0"/>
              </a:solidFill>
            </a:endParaRPr>
          </a:p>
        </p:txBody>
      </p:sp>
    </p:spTree>
    <p:extLst>
      <p:ext uri="{BB962C8B-B14F-4D97-AF65-F5344CB8AC3E}">
        <p14:creationId xmlns:p14="http://schemas.microsoft.com/office/powerpoint/2010/main" val="2394598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TF66741836_Beginning of the year procedures_AAS_v5" id="{51CF042C-A21F-4772-ACB5-34142877F475}" vid="{78ABB5F0-5DDF-4844-A82C-FEADF47C5B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83CA34-C6E2-49BA-ACFF-78ADEC0C28FA}">
  <ds:schemaRef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71af3243-3dd4-4a8d-8c0d-dd76da1f02a5"/>
    <ds:schemaRef ds:uri="http://www.w3.org/XML/1998/namespace"/>
  </ds:schemaRefs>
</ds:datastoreItem>
</file>

<file path=customXml/itemProps2.xml><?xml version="1.0" encoding="utf-8"?>
<ds:datastoreItem xmlns:ds="http://schemas.openxmlformats.org/officeDocument/2006/customXml" ds:itemID="{570D0EAE-52CD-493E-A174-3A7CD0E9C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B9AE35-8A31-4380-94A6-86E5DFCDD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Beginning of the year procedures</Template>
  <TotalTime>0</TotalTime>
  <Words>278</Words>
  <Application>Microsoft Office PowerPoint</Application>
  <PresentationFormat>Widescreen</PresentationFormat>
  <Paragraphs>55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EBGaramond-Regular</vt:lpstr>
      <vt:lpstr>Wingdings 3</vt:lpstr>
      <vt:lpstr>Ion Boardroom</vt:lpstr>
      <vt:lpstr>Jewish Community Day School of Rhode Island</vt:lpstr>
      <vt:lpstr>JCDSRI AT A GLANCE</vt:lpstr>
      <vt:lpstr>Planning for the 40th</vt:lpstr>
      <vt:lpstr>PowerPoint Presentation</vt:lpstr>
      <vt:lpstr>PowerPoint Presentation</vt:lpstr>
      <vt:lpstr>Questions and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2019-09-03T15:26:52Z</dcterms:created>
  <dcterms:modified xsi:type="dcterms:W3CDTF">2019-10-03T19:59:40Z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NXPowerLiteLastOptimized">
    <vt:lpwstr>236467</vt:lpwstr>
  </property>
  <property fmtid="{D5CDD505-2E9C-101B-9397-08002B2CF9AE}" pid="4" name="NXPowerLiteSettings">
    <vt:lpwstr>C7000400038000</vt:lpwstr>
  </property>
  <property fmtid="{D5CDD505-2E9C-101B-9397-08002B2CF9AE}" pid="5" name="NXPowerLiteVersion">
    <vt:lpwstr>S8.2.3</vt:lpwstr>
  </property>
</Properties>
</file>